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Anton" charset="1" panose="00000500000000000000"/>
      <p:regular r:id="rId21"/>
    </p:embeddedFont>
    <p:embeddedFont>
      <p:font typeface="Lovelo" charset="1" panose="02000000000000000000"/>
      <p:regular r:id="rId22"/>
    </p:embeddedFont>
    <p:embeddedFont>
      <p:font typeface="Montaser Arabic" charset="1" panose="00000500000000000000"/>
      <p:regular r:id="rId23"/>
    </p:embeddedFont>
    <p:embeddedFont>
      <p:font typeface="RQND Pro" charset="1" panose="00000500000000000000"/>
      <p:regular r:id="rId24"/>
    </p:embeddedFont>
    <p:embeddedFont>
      <p:font typeface="RQND Pro Medium" charset="1" panose="00000500000000000000"/>
      <p:regular r:id="rId25"/>
    </p:embeddedFont>
    <p:embeddedFont>
      <p:font typeface="Canva Sans" charset="1" panose="020B0503030501040103"/>
      <p:regular r:id="rId26"/>
    </p:embeddedFont>
    <p:embeddedFont>
      <p:font typeface="Montaser Arabic Bold" charset="1" panose="00000800000000000000"/>
      <p:regular r:id="rId27"/>
    </p:embeddedFont>
    <p:embeddedFont>
      <p:font typeface="Canva Sans Bold" charset="1" panose="020B0803030501040103"/>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25.jpeg>
</file>

<file path=ppt/media/image26.jpeg>
</file>

<file path=ppt/media/image27.png>
</file>

<file path=ppt/media/image28.svg>
</file>

<file path=ppt/media/image3.png>
</file>

<file path=ppt/media/image4.svg>
</file>

<file path=ppt/media/image5.jpe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 Id="rId3" Target="../media/image26.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7.png" Type="http://schemas.openxmlformats.org/officeDocument/2006/relationships/image"/><Relationship Id="rId4" Target="../media/image2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1.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1.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7.png" Type="http://schemas.openxmlformats.org/officeDocument/2006/relationships/image"/><Relationship Id="rId11" Target="../media/image18.png" Type="http://schemas.openxmlformats.org/officeDocument/2006/relationships/image"/><Relationship Id="rId2" Target="../media/image5.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12.png" Type="http://schemas.openxmlformats.org/officeDocument/2006/relationships/image"/><Relationship Id="rId6" Target="../media/image13.png" Type="http://schemas.openxmlformats.org/officeDocument/2006/relationships/image"/><Relationship Id="rId7" Target="../media/image14.png" Type="http://schemas.openxmlformats.org/officeDocument/2006/relationships/image"/><Relationship Id="rId8" Target="../media/image15.png" Type="http://schemas.openxmlformats.org/officeDocument/2006/relationships/image"/><Relationship Id="rId9" Target="../media/image1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9.png" Type="http://schemas.openxmlformats.org/officeDocument/2006/relationships/image"/><Relationship Id="rId4" Target="../media/image20.sv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519367" y="-352343"/>
            <a:ext cx="10991686" cy="10991686"/>
          </a:xfrm>
          <a:custGeom>
            <a:avLst/>
            <a:gdLst/>
            <a:ahLst/>
            <a:cxnLst/>
            <a:rect r="r" b="b" t="t" l="l"/>
            <a:pathLst>
              <a:path h="10991686" w="10991686">
                <a:moveTo>
                  <a:pt x="0" y="0"/>
                </a:moveTo>
                <a:lnTo>
                  <a:pt x="10991686" y="0"/>
                </a:lnTo>
                <a:lnTo>
                  <a:pt x="10991686" y="10991686"/>
                </a:lnTo>
                <a:lnTo>
                  <a:pt x="0" y="10991686"/>
                </a:lnTo>
                <a:lnTo>
                  <a:pt x="0" y="0"/>
                </a:lnTo>
                <a:close/>
              </a:path>
            </a:pathLst>
          </a:custGeom>
          <a:blipFill>
            <a:blip r:embed="rId3">
              <a:alphaModFix amt="49000"/>
            </a:blip>
            <a:stretch>
              <a:fillRect l="0" t="0" r="0" b="0"/>
            </a:stretch>
          </a:blipFill>
        </p:spPr>
      </p:sp>
      <p:sp>
        <p:nvSpPr>
          <p:cNvPr name="Freeform 4" id="4"/>
          <p:cNvSpPr/>
          <p:nvPr/>
        </p:nvSpPr>
        <p:spPr>
          <a:xfrm flipH="false" flipV="false" rot="0">
            <a:off x="2012386" y="3447475"/>
            <a:ext cx="2797197" cy="2746339"/>
          </a:xfrm>
          <a:custGeom>
            <a:avLst/>
            <a:gdLst/>
            <a:ahLst/>
            <a:cxnLst/>
            <a:rect r="r" b="b" t="t" l="l"/>
            <a:pathLst>
              <a:path h="2746339" w="2797197">
                <a:moveTo>
                  <a:pt x="0" y="0"/>
                </a:moveTo>
                <a:lnTo>
                  <a:pt x="2797197" y="0"/>
                </a:lnTo>
                <a:lnTo>
                  <a:pt x="2797197" y="2746339"/>
                </a:lnTo>
                <a:lnTo>
                  <a:pt x="0" y="2746339"/>
                </a:lnTo>
                <a:lnTo>
                  <a:pt x="0" y="0"/>
                </a:lnTo>
                <a:close/>
              </a:path>
            </a:pathLst>
          </a:custGeom>
          <a:blipFill>
            <a:blip r:embed="rId4">
              <a:alphaModFix amt="26000"/>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2276476" y="3475447"/>
            <a:ext cx="13735049" cy="3002731"/>
          </a:xfrm>
          <a:prstGeom prst="rect">
            <a:avLst/>
          </a:prstGeom>
        </p:spPr>
        <p:txBody>
          <a:bodyPr anchor="t" rtlCol="false" tIns="0" lIns="0" bIns="0" rIns="0">
            <a:spAutoFit/>
          </a:bodyPr>
          <a:lstStyle/>
          <a:p>
            <a:pPr algn="ctr">
              <a:lnSpc>
                <a:spcPts val="24545"/>
              </a:lnSpc>
              <a:spcBef>
                <a:spcPct val="0"/>
              </a:spcBef>
            </a:pPr>
            <a:r>
              <a:rPr lang="en-US" sz="17532">
                <a:solidFill>
                  <a:srgbClr val="FFFFFF"/>
                </a:solidFill>
                <a:latin typeface="Anton"/>
                <a:ea typeface="Anton"/>
                <a:cs typeface="Anton"/>
                <a:sym typeface="Anton"/>
              </a:rPr>
              <a:t>THE BIG IDEA</a:t>
            </a:r>
          </a:p>
        </p:txBody>
      </p:sp>
      <p:sp>
        <p:nvSpPr>
          <p:cNvPr name="TextBox 6" id="6"/>
          <p:cNvSpPr txBox="true"/>
          <p:nvPr/>
        </p:nvSpPr>
        <p:spPr>
          <a:xfrm rot="0">
            <a:off x="5381972" y="422618"/>
            <a:ext cx="7524055" cy="1145488"/>
          </a:xfrm>
          <a:prstGeom prst="rect">
            <a:avLst/>
          </a:prstGeom>
        </p:spPr>
        <p:txBody>
          <a:bodyPr anchor="t" rtlCol="false" tIns="0" lIns="0" bIns="0" rIns="0">
            <a:spAutoFit/>
          </a:bodyPr>
          <a:lstStyle/>
          <a:p>
            <a:pPr algn="ctr">
              <a:lnSpc>
                <a:spcPts val="4587"/>
              </a:lnSpc>
              <a:spcBef>
                <a:spcPct val="0"/>
              </a:spcBef>
            </a:pPr>
            <a:r>
              <a:rPr lang="en-US" sz="3277" spc="2621">
                <a:solidFill>
                  <a:srgbClr val="FFFFFF"/>
                </a:solidFill>
                <a:latin typeface="Lovelo"/>
                <a:ea typeface="Lovelo"/>
                <a:cs typeface="Lovelo"/>
                <a:sym typeface="Lovelo"/>
              </a:rPr>
              <a:t>TEAM CODELANDERS</a:t>
            </a:r>
          </a:p>
        </p:txBody>
      </p:sp>
      <p:sp>
        <p:nvSpPr>
          <p:cNvPr name="TextBox 7" id="7"/>
          <p:cNvSpPr txBox="true"/>
          <p:nvPr/>
        </p:nvSpPr>
        <p:spPr>
          <a:xfrm rot="0">
            <a:off x="9757367" y="6136664"/>
            <a:ext cx="4623197" cy="432383"/>
          </a:xfrm>
          <a:prstGeom prst="rect">
            <a:avLst/>
          </a:prstGeom>
        </p:spPr>
        <p:txBody>
          <a:bodyPr anchor="t" rtlCol="false" tIns="0" lIns="0" bIns="0" rIns="0">
            <a:spAutoFit/>
          </a:bodyPr>
          <a:lstStyle/>
          <a:p>
            <a:pPr algn="ctr">
              <a:lnSpc>
                <a:spcPts val="3467"/>
              </a:lnSpc>
              <a:spcBef>
                <a:spcPct val="0"/>
              </a:spcBef>
            </a:pPr>
            <a:r>
              <a:rPr lang="en-US" sz="2477" spc="899">
                <a:solidFill>
                  <a:srgbClr val="FFFFFF"/>
                </a:solidFill>
                <a:latin typeface="Lovelo"/>
                <a:ea typeface="Lovelo"/>
                <a:cs typeface="Lovelo"/>
                <a:sym typeface="Lovelo"/>
              </a:rPr>
              <a:t>RADICAL EMPATHY.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4019593" y="3093855"/>
            <a:ext cx="6554005" cy="5696027"/>
          </a:xfrm>
          <a:custGeom>
            <a:avLst/>
            <a:gdLst/>
            <a:ahLst/>
            <a:cxnLst/>
            <a:rect r="r" b="b" t="t" l="l"/>
            <a:pathLst>
              <a:path h="5696027" w="6554005">
                <a:moveTo>
                  <a:pt x="0" y="0"/>
                </a:moveTo>
                <a:lnTo>
                  <a:pt x="6554005" y="0"/>
                </a:lnTo>
                <a:lnTo>
                  <a:pt x="6554005" y="5696027"/>
                </a:lnTo>
                <a:lnTo>
                  <a:pt x="0" y="569602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6388820" y="8757924"/>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09</a:t>
            </a:r>
          </a:p>
        </p:txBody>
      </p:sp>
      <p:sp>
        <p:nvSpPr>
          <p:cNvPr name="TextBox 5" id="5"/>
          <p:cNvSpPr txBox="true"/>
          <p:nvPr/>
        </p:nvSpPr>
        <p:spPr>
          <a:xfrm rot="0">
            <a:off x="3519839" y="472130"/>
            <a:ext cx="13739461" cy="1574276"/>
          </a:xfrm>
          <a:prstGeom prst="rect">
            <a:avLst/>
          </a:prstGeom>
        </p:spPr>
        <p:txBody>
          <a:bodyPr anchor="t" rtlCol="false" tIns="0" lIns="0" bIns="0" rIns="0">
            <a:spAutoFit/>
          </a:bodyPr>
          <a:lstStyle/>
          <a:p>
            <a:pPr algn="l">
              <a:lnSpc>
                <a:spcPts val="12451"/>
              </a:lnSpc>
            </a:pPr>
            <a:r>
              <a:rPr lang="en-US" sz="10206">
                <a:solidFill>
                  <a:srgbClr val="FFFFFF"/>
                </a:solidFill>
                <a:latin typeface="Anton"/>
                <a:ea typeface="Anton"/>
                <a:cs typeface="Anton"/>
                <a:sym typeface="Anton"/>
              </a:rPr>
              <a:t>SELF-HELP AND QUERY DESK</a:t>
            </a:r>
          </a:p>
        </p:txBody>
      </p:sp>
      <p:sp>
        <p:nvSpPr>
          <p:cNvPr name="TextBox 6" id="6"/>
          <p:cNvSpPr txBox="true"/>
          <p:nvPr/>
        </p:nvSpPr>
        <p:spPr>
          <a:xfrm rot="0">
            <a:off x="3519839" y="2750265"/>
            <a:ext cx="13483848" cy="6249857"/>
          </a:xfrm>
          <a:prstGeom prst="rect">
            <a:avLst/>
          </a:prstGeom>
        </p:spPr>
        <p:txBody>
          <a:bodyPr anchor="t" rtlCol="false" tIns="0" lIns="0" bIns="0" rIns="0">
            <a:spAutoFit/>
          </a:bodyPr>
          <a:lstStyle/>
          <a:p>
            <a:pPr algn="just">
              <a:lnSpc>
                <a:spcPts val="4550"/>
              </a:lnSpc>
            </a:pPr>
            <a:r>
              <a:rPr lang="en-US" sz="2677">
                <a:solidFill>
                  <a:srgbClr val="FFFFFF"/>
                </a:solidFill>
                <a:latin typeface="Montaser Arabic"/>
                <a:ea typeface="Montaser Arabic"/>
                <a:cs typeface="Montaser Arabic"/>
                <a:sym typeface="Montaser Arabic"/>
              </a:rPr>
              <a:t>We created a self-help and query desk system powered by NLP and machine learning models, with Pandas handling data processing and analytics. The platform allows employees to ask workplace-related questions in natural language, and the system provides instant, context-aware answers. It also analyzes past queries and feedback to continuously improve its responses and suggest relevant resources.</a:t>
            </a:r>
          </a:p>
          <a:p>
            <a:pPr algn="just">
              <a:lnSpc>
                <a:spcPts val="4550"/>
              </a:lnSpc>
            </a:pPr>
            <a:r>
              <a:rPr lang="en-US" sz="2677">
                <a:solidFill>
                  <a:srgbClr val="FFFFFF"/>
                </a:solidFill>
                <a:latin typeface="Montaser Arabic"/>
                <a:ea typeface="Montaser Arabic"/>
                <a:cs typeface="Montaser Arabic"/>
                <a:sym typeface="Montaser Arabic"/>
              </a:rPr>
              <a:t>By combining NLP for intent detection, ML models for prediction and personalization, and Pandas for insights from employee data, the solution works like an intelligent virtual HR assistant—reducing response times, improving accessibility, and empowering employees with self-help tools.</a:t>
            </a:r>
          </a:p>
          <a:p>
            <a:pPr algn="just">
              <a:lnSpc>
                <a:spcPts val="4550"/>
              </a:lnSpc>
            </a:pPr>
          </a:p>
        </p:txBody>
      </p:sp>
      <p:sp>
        <p:nvSpPr>
          <p:cNvPr name="Freeform 7" id="7"/>
          <p:cNvSpPr/>
          <p:nvPr/>
        </p:nvSpPr>
        <p:spPr>
          <a:xfrm flipH="false" flipV="false" rot="0">
            <a:off x="3880901" y="1640144"/>
            <a:ext cx="2961265" cy="2907424"/>
          </a:xfrm>
          <a:custGeom>
            <a:avLst/>
            <a:gdLst/>
            <a:ahLst/>
            <a:cxnLst/>
            <a:rect r="r" b="b" t="t" l="l"/>
            <a:pathLst>
              <a:path h="2907424" w="2961265">
                <a:moveTo>
                  <a:pt x="0" y="0"/>
                </a:moveTo>
                <a:lnTo>
                  <a:pt x="2961265" y="0"/>
                </a:lnTo>
                <a:lnTo>
                  <a:pt x="2961265" y="2907423"/>
                </a:lnTo>
                <a:lnTo>
                  <a:pt x="0" y="2907423"/>
                </a:lnTo>
                <a:lnTo>
                  <a:pt x="0" y="0"/>
                </a:lnTo>
                <a:close/>
              </a:path>
            </a:pathLst>
          </a:custGeom>
          <a:blipFill>
            <a:blip r:embed="rId5">
              <a:alphaModFix amt="6999"/>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4019593" y="3093855"/>
            <a:ext cx="6554005" cy="5696027"/>
          </a:xfrm>
          <a:custGeom>
            <a:avLst/>
            <a:gdLst/>
            <a:ahLst/>
            <a:cxnLst/>
            <a:rect r="r" b="b" t="t" l="l"/>
            <a:pathLst>
              <a:path h="5696027" w="6554005">
                <a:moveTo>
                  <a:pt x="0" y="0"/>
                </a:moveTo>
                <a:lnTo>
                  <a:pt x="6554005" y="0"/>
                </a:lnTo>
                <a:lnTo>
                  <a:pt x="6554005" y="5696027"/>
                </a:lnTo>
                <a:lnTo>
                  <a:pt x="0" y="569602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6388820" y="8757924"/>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10</a:t>
            </a:r>
          </a:p>
        </p:txBody>
      </p:sp>
      <p:sp>
        <p:nvSpPr>
          <p:cNvPr name="TextBox 5" id="5"/>
          <p:cNvSpPr txBox="true"/>
          <p:nvPr/>
        </p:nvSpPr>
        <p:spPr>
          <a:xfrm rot="0">
            <a:off x="3519839" y="472130"/>
            <a:ext cx="13739461" cy="1574276"/>
          </a:xfrm>
          <a:prstGeom prst="rect">
            <a:avLst/>
          </a:prstGeom>
        </p:spPr>
        <p:txBody>
          <a:bodyPr anchor="t" rtlCol="false" tIns="0" lIns="0" bIns="0" rIns="0">
            <a:spAutoFit/>
          </a:bodyPr>
          <a:lstStyle/>
          <a:p>
            <a:pPr algn="ctr">
              <a:lnSpc>
                <a:spcPts val="12451"/>
              </a:lnSpc>
            </a:pPr>
            <a:r>
              <a:rPr lang="en-US" sz="10206">
                <a:solidFill>
                  <a:srgbClr val="FFFFFF"/>
                </a:solidFill>
                <a:latin typeface="Anton"/>
                <a:ea typeface="Anton"/>
                <a:cs typeface="Anton"/>
                <a:sym typeface="Anton"/>
              </a:rPr>
              <a:t>IN-HOUSE ANALYSER </a:t>
            </a:r>
          </a:p>
        </p:txBody>
      </p:sp>
      <p:sp>
        <p:nvSpPr>
          <p:cNvPr name="TextBox 6" id="6"/>
          <p:cNvSpPr txBox="true"/>
          <p:nvPr/>
        </p:nvSpPr>
        <p:spPr>
          <a:xfrm rot="0">
            <a:off x="3519839" y="2750265"/>
            <a:ext cx="13483848" cy="6821357"/>
          </a:xfrm>
          <a:prstGeom prst="rect">
            <a:avLst/>
          </a:prstGeom>
        </p:spPr>
        <p:txBody>
          <a:bodyPr anchor="t" rtlCol="false" tIns="0" lIns="0" bIns="0" rIns="0">
            <a:spAutoFit/>
          </a:bodyPr>
          <a:lstStyle/>
          <a:p>
            <a:pPr algn="just">
              <a:lnSpc>
                <a:spcPts val="4550"/>
              </a:lnSpc>
            </a:pPr>
            <a:r>
              <a:rPr lang="en-US" sz="2677">
                <a:solidFill>
                  <a:srgbClr val="FFFFFF"/>
                </a:solidFill>
                <a:latin typeface="Montaser Arabic"/>
                <a:ea typeface="Montaser Arabic"/>
                <a:cs typeface="Montaser Arabic"/>
                <a:sym typeface="Montaser Arabic"/>
              </a:rPr>
              <a:t>We developed an in-house analyzer and real-time training platform that uses VR/XR (Meta platform), Unity World Builder, and Generative AI to tackle workplace bias. The analyzer evaluates situations—such as microaggressions, bias, or unfair interactions—and generates tailored immersive training modules on the spot.</a:t>
            </a:r>
          </a:p>
          <a:p>
            <a:pPr algn="just">
              <a:lnSpc>
                <a:spcPts val="4550"/>
              </a:lnSpc>
            </a:pPr>
            <a:r>
              <a:rPr lang="en-US" sz="2677">
                <a:solidFill>
                  <a:srgbClr val="FFFFFF"/>
                </a:solidFill>
                <a:latin typeface="Montaser Arabic"/>
                <a:ea typeface="Montaser Arabic"/>
                <a:cs typeface="Montaser Arabic"/>
                <a:sym typeface="Montaser Arabic"/>
              </a:rPr>
              <a:t>By blending regenerative AI for dynamic scenario creation, Unity for realistic environments, and Meta XR for full immersion, employees are not just told about bias—they are placed directly in evolving workplace situations where they must act, reflect, and adapt in real time. This creates personalized, experiential learning that builds deep empathy and drives lasting behavioral change.</a:t>
            </a:r>
          </a:p>
          <a:p>
            <a:pPr algn="just">
              <a:lnSpc>
                <a:spcPts val="4550"/>
              </a:lnSpc>
            </a:pPr>
          </a:p>
        </p:txBody>
      </p:sp>
      <p:sp>
        <p:nvSpPr>
          <p:cNvPr name="Freeform 7" id="7"/>
          <p:cNvSpPr/>
          <p:nvPr/>
        </p:nvSpPr>
        <p:spPr>
          <a:xfrm flipH="false" flipV="false" rot="0">
            <a:off x="3880901" y="1640144"/>
            <a:ext cx="2961265" cy="2907424"/>
          </a:xfrm>
          <a:custGeom>
            <a:avLst/>
            <a:gdLst/>
            <a:ahLst/>
            <a:cxnLst/>
            <a:rect r="r" b="b" t="t" l="l"/>
            <a:pathLst>
              <a:path h="2907424" w="2961265">
                <a:moveTo>
                  <a:pt x="0" y="0"/>
                </a:moveTo>
                <a:lnTo>
                  <a:pt x="2961265" y="0"/>
                </a:lnTo>
                <a:lnTo>
                  <a:pt x="2961265" y="2907423"/>
                </a:lnTo>
                <a:lnTo>
                  <a:pt x="0" y="2907423"/>
                </a:lnTo>
                <a:lnTo>
                  <a:pt x="0" y="0"/>
                </a:lnTo>
                <a:close/>
              </a:path>
            </a:pathLst>
          </a:custGeom>
          <a:blipFill>
            <a:blip r:embed="rId5">
              <a:alphaModFix amt="6999"/>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50844"/>
        </a:solidFill>
      </p:bgPr>
    </p:bg>
    <p:spTree>
      <p:nvGrpSpPr>
        <p:cNvPr id="1" name=""/>
        <p:cNvGrpSpPr/>
        <p:nvPr/>
      </p:nvGrpSpPr>
      <p:grpSpPr>
        <a:xfrm>
          <a:off x="0" y="0"/>
          <a:ext cx="0" cy="0"/>
          <a:chOff x="0" y="0"/>
          <a:chExt cx="0" cy="0"/>
        </a:xfrm>
      </p:grpSpPr>
      <p:sp>
        <p:nvSpPr>
          <p:cNvPr name="Freeform 2" id="2"/>
          <p:cNvSpPr/>
          <p:nvPr/>
        </p:nvSpPr>
        <p:spPr>
          <a:xfrm flipH="false" flipV="false" rot="0">
            <a:off x="736013" y="2272638"/>
            <a:ext cx="7359879" cy="6985662"/>
          </a:xfrm>
          <a:custGeom>
            <a:avLst/>
            <a:gdLst/>
            <a:ahLst/>
            <a:cxnLst/>
            <a:rect r="r" b="b" t="t" l="l"/>
            <a:pathLst>
              <a:path h="6985662" w="7359879">
                <a:moveTo>
                  <a:pt x="0" y="0"/>
                </a:moveTo>
                <a:lnTo>
                  <a:pt x="7359879" y="0"/>
                </a:lnTo>
                <a:lnTo>
                  <a:pt x="7359879" y="6985662"/>
                </a:lnTo>
                <a:lnTo>
                  <a:pt x="0" y="6985662"/>
                </a:lnTo>
                <a:lnTo>
                  <a:pt x="0" y="0"/>
                </a:lnTo>
                <a:close/>
              </a:path>
            </a:pathLst>
          </a:custGeom>
          <a:blipFill>
            <a:blip r:embed="rId2"/>
            <a:stretch>
              <a:fillRect l="0" t="-3981" r="0" b="-1375"/>
            </a:stretch>
          </a:blipFill>
        </p:spPr>
      </p:sp>
      <p:sp>
        <p:nvSpPr>
          <p:cNvPr name="Freeform 3" id="3"/>
          <p:cNvSpPr/>
          <p:nvPr/>
        </p:nvSpPr>
        <p:spPr>
          <a:xfrm flipH="false" flipV="false" rot="0">
            <a:off x="9144000" y="2272638"/>
            <a:ext cx="8277051" cy="6985662"/>
          </a:xfrm>
          <a:custGeom>
            <a:avLst/>
            <a:gdLst/>
            <a:ahLst/>
            <a:cxnLst/>
            <a:rect r="r" b="b" t="t" l="l"/>
            <a:pathLst>
              <a:path h="6985662" w="8277051">
                <a:moveTo>
                  <a:pt x="0" y="0"/>
                </a:moveTo>
                <a:lnTo>
                  <a:pt x="8277051" y="0"/>
                </a:lnTo>
                <a:lnTo>
                  <a:pt x="8277051" y="6985662"/>
                </a:lnTo>
                <a:lnTo>
                  <a:pt x="0" y="6985662"/>
                </a:lnTo>
                <a:lnTo>
                  <a:pt x="0" y="0"/>
                </a:lnTo>
                <a:close/>
              </a:path>
            </a:pathLst>
          </a:custGeom>
          <a:blipFill>
            <a:blip r:embed="rId3"/>
            <a:stretch>
              <a:fillRect l="-1292" t="0" r="-1292" b="0"/>
            </a:stretch>
          </a:blipFill>
        </p:spPr>
      </p:sp>
      <p:sp>
        <p:nvSpPr>
          <p:cNvPr name="TextBox 4" id="4"/>
          <p:cNvSpPr txBox="true"/>
          <p:nvPr/>
        </p:nvSpPr>
        <p:spPr>
          <a:xfrm rot="0">
            <a:off x="3201094" y="387154"/>
            <a:ext cx="11885812" cy="1516999"/>
          </a:xfrm>
          <a:prstGeom prst="rect">
            <a:avLst/>
          </a:prstGeom>
        </p:spPr>
        <p:txBody>
          <a:bodyPr anchor="t" rtlCol="false" tIns="0" lIns="0" bIns="0" rIns="0">
            <a:spAutoFit/>
          </a:bodyPr>
          <a:lstStyle/>
          <a:p>
            <a:pPr algn="ctr">
              <a:lnSpc>
                <a:spcPts val="12460"/>
              </a:lnSpc>
              <a:spcBef>
                <a:spcPct val="0"/>
              </a:spcBef>
            </a:pPr>
            <a:r>
              <a:rPr lang="en-US" sz="8900">
                <a:solidFill>
                  <a:srgbClr val="FFFFFF"/>
                </a:solidFill>
                <a:latin typeface="Anton"/>
                <a:ea typeface="Anton"/>
                <a:cs typeface="Anton"/>
                <a:sym typeface="Anton"/>
              </a:rPr>
              <a:t>DESIGN CONCEPTS- FairSight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4019593" y="3093855"/>
            <a:ext cx="6554005" cy="5696027"/>
          </a:xfrm>
          <a:custGeom>
            <a:avLst/>
            <a:gdLst/>
            <a:ahLst/>
            <a:cxnLst/>
            <a:rect r="r" b="b" t="t" l="l"/>
            <a:pathLst>
              <a:path h="5696027" w="6554005">
                <a:moveTo>
                  <a:pt x="0" y="0"/>
                </a:moveTo>
                <a:lnTo>
                  <a:pt x="6554005" y="0"/>
                </a:lnTo>
                <a:lnTo>
                  <a:pt x="6554005" y="5696027"/>
                </a:lnTo>
                <a:lnTo>
                  <a:pt x="0" y="569602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3519839" y="472130"/>
            <a:ext cx="13739461" cy="1574276"/>
          </a:xfrm>
          <a:prstGeom prst="rect">
            <a:avLst/>
          </a:prstGeom>
        </p:spPr>
        <p:txBody>
          <a:bodyPr anchor="t" rtlCol="false" tIns="0" lIns="0" bIns="0" rIns="0">
            <a:spAutoFit/>
          </a:bodyPr>
          <a:lstStyle/>
          <a:p>
            <a:pPr algn="ctr">
              <a:lnSpc>
                <a:spcPts val="12451"/>
              </a:lnSpc>
            </a:pPr>
            <a:r>
              <a:rPr lang="en-US" sz="10206">
                <a:solidFill>
                  <a:srgbClr val="FFFFFF"/>
                </a:solidFill>
                <a:latin typeface="Anton"/>
                <a:ea typeface="Anton"/>
                <a:cs typeface="Anton"/>
                <a:sym typeface="Anton"/>
              </a:rPr>
              <a:t>WEBSITE</a:t>
            </a:r>
          </a:p>
        </p:txBody>
      </p:sp>
      <p:sp>
        <p:nvSpPr>
          <p:cNvPr name="TextBox 5" id="5"/>
          <p:cNvSpPr txBox="true"/>
          <p:nvPr/>
        </p:nvSpPr>
        <p:spPr>
          <a:xfrm rot="0">
            <a:off x="16388820" y="386405"/>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12</a:t>
            </a:r>
          </a:p>
        </p:txBody>
      </p:sp>
      <p:sp>
        <p:nvSpPr>
          <p:cNvPr name="TextBox 6" id="6"/>
          <p:cNvSpPr txBox="true"/>
          <p:nvPr/>
        </p:nvSpPr>
        <p:spPr>
          <a:xfrm rot="0">
            <a:off x="3519839" y="2702640"/>
            <a:ext cx="13483848" cy="7360234"/>
          </a:xfrm>
          <a:prstGeom prst="rect">
            <a:avLst/>
          </a:prstGeom>
        </p:spPr>
        <p:txBody>
          <a:bodyPr anchor="t" rtlCol="false" tIns="0" lIns="0" bIns="0" rIns="0">
            <a:spAutoFit/>
          </a:bodyPr>
          <a:lstStyle/>
          <a:p>
            <a:pPr algn="just">
              <a:lnSpc>
                <a:spcPts val="5032"/>
              </a:lnSpc>
            </a:pPr>
            <a:r>
              <a:rPr lang="en-US" sz="2677">
                <a:solidFill>
                  <a:srgbClr val="FFFFFF"/>
                </a:solidFill>
                <a:latin typeface="Montaser Arabic"/>
                <a:ea typeface="Montaser Arabic"/>
                <a:cs typeface="Montaser Arabic"/>
                <a:sym typeface="Montaser Arabic"/>
              </a:rPr>
              <a:t>Our team has desinged a website prototype using Figma that serves as the central hub for our immersive workplace bias training ecosystem. The site integrates features like </a:t>
            </a:r>
            <a:r>
              <a:rPr lang="en-US" sz="2677" b="true">
                <a:solidFill>
                  <a:srgbClr val="FFFFFF"/>
                </a:solidFill>
                <a:latin typeface="Montaser Arabic Bold"/>
                <a:ea typeface="Montaser Arabic Bold"/>
                <a:cs typeface="Montaser Arabic Bold"/>
                <a:sym typeface="Montaser Arabic Bold"/>
              </a:rPr>
              <a:t>VR system</a:t>
            </a:r>
            <a:r>
              <a:rPr lang="en-US" sz="2677">
                <a:solidFill>
                  <a:srgbClr val="FFFFFF"/>
                </a:solidFill>
                <a:latin typeface="Montaser Arabic"/>
                <a:ea typeface="Montaser Arabic"/>
                <a:cs typeface="Montaser Arabic"/>
                <a:sym typeface="Montaser Arabic"/>
              </a:rPr>
              <a:t> access and regeneration, </a:t>
            </a:r>
            <a:r>
              <a:rPr lang="en-US" sz="2677" b="true">
                <a:solidFill>
                  <a:srgbClr val="FFFFFF"/>
                </a:solidFill>
                <a:latin typeface="Montaser Arabic Bold"/>
                <a:ea typeface="Montaser Arabic Bold"/>
                <a:cs typeface="Montaser Arabic Bold"/>
                <a:sym typeface="Montaser Arabic Bold"/>
              </a:rPr>
              <a:t>record maintenance for tracking employee progress,</a:t>
            </a:r>
            <a:r>
              <a:rPr lang="en-US" sz="2677">
                <a:solidFill>
                  <a:srgbClr val="FFFFFF"/>
                </a:solidFill>
                <a:latin typeface="Montaser Arabic"/>
                <a:ea typeface="Montaser Arabic"/>
                <a:cs typeface="Montaser Arabic"/>
                <a:sym typeface="Montaser Arabic"/>
              </a:rPr>
              <a:t> and a</a:t>
            </a:r>
            <a:r>
              <a:rPr lang="en-US" sz="2677" b="true">
                <a:solidFill>
                  <a:srgbClr val="FFFFFF"/>
                </a:solidFill>
                <a:latin typeface="Montaser Arabic Bold"/>
                <a:ea typeface="Montaser Arabic Bold"/>
                <a:cs typeface="Montaser Arabic Bold"/>
                <a:sym typeface="Montaser Arabic Bold"/>
              </a:rPr>
              <a:t> mood analyzer that gauges user sentiment during training.</a:t>
            </a:r>
          </a:p>
          <a:p>
            <a:pPr algn="just">
              <a:lnSpc>
                <a:spcPts val="3105"/>
              </a:lnSpc>
            </a:pPr>
          </a:p>
          <a:p>
            <a:pPr algn="just">
              <a:lnSpc>
                <a:spcPts val="5032"/>
              </a:lnSpc>
            </a:pPr>
            <a:r>
              <a:rPr lang="en-US" sz="2677">
                <a:solidFill>
                  <a:srgbClr val="FFFFFF"/>
                </a:solidFill>
                <a:latin typeface="Montaser Arabic"/>
                <a:ea typeface="Montaser Arabic"/>
                <a:cs typeface="Montaser Arabic"/>
                <a:sym typeface="Montaser Arabic"/>
              </a:rPr>
              <a:t>The platform acts as a one-stop interface—employees can enter VR simulations, managers can monitor records and improvements, and the mood analyzer provides insights into emotional responses, helping personalize the training journey. This ensures that bias awareness is not just trained, but also measured, tracked, and continuously improved through a sleek, intuitive web experience.</a:t>
            </a:r>
          </a:p>
          <a:p>
            <a:pPr algn="just">
              <a:lnSpc>
                <a:spcPts val="5032"/>
              </a:lnSpc>
            </a:pPr>
          </a:p>
        </p:txBody>
      </p:sp>
      <p:sp>
        <p:nvSpPr>
          <p:cNvPr name="Freeform 7" id="7"/>
          <p:cNvSpPr/>
          <p:nvPr/>
        </p:nvSpPr>
        <p:spPr>
          <a:xfrm flipH="false" flipV="false" rot="0">
            <a:off x="3880901" y="1640144"/>
            <a:ext cx="2961265" cy="2907424"/>
          </a:xfrm>
          <a:custGeom>
            <a:avLst/>
            <a:gdLst/>
            <a:ahLst/>
            <a:cxnLst/>
            <a:rect r="r" b="b" t="t" l="l"/>
            <a:pathLst>
              <a:path h="2907424" w="2961265">
                <a:moveTo>
                  <a:pt x="0" y="0"/>
                </a:moveTo>
                <a:lnTo>
                  <a:pt x="2961265" y="0"/>
                </a:lnTo>
                <a:lnTo>
                  <a:pt x="2961265" y="2907423"/>
                </a:lnTo>
                <a:lnTo>
                  <a:pt x="0" y="2907423"/>
                </a:lnTo>
                <a:lnTo>
                  <a:pt x="0" y="0"/>
                </a:lnTo>
                <a:close/>
              </a:path>
            </a:pathLst>
          </a:custGeom>
          <a:blipFill>
            <a:blip r:embed="rId5">
              <a:alphaModFix amt="6999"/>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211203" y="-622683"/>
            <a:ext cx="17881840" cy="11932064"/>
          </a:xfrm>
          <a:custGeom>
            <a:avLst/>
            <a:gdLst/>
            <a:ahLst/>
            <a:cxnLst/>
            <a:rect r="r" b="b" t="t" l="l"/>
            <a:pathLst>
              <a:path h="11932064" w="17881840">
                <a:moveTo>
                  <a:pt x="0" y="0"/>
                </a:moveTo>
                <a:lnTo>
                  <a:pt x="17881841" y="0"/>
                </a:lnTo>
                <a:lnTo>
                  <a:pt x="17881841" y="11932065"/>
                </a:lnTo>
                <a:lnTo>
                  <a:pt x="0" y="1193206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6388820" y="8757924"/>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13</a:t>
            </a:r>
          </a:p>
        </p:txBody>
      </p:sp>
      <p:sp>
        <p:nvSpPr>
          <p:cNvPr name="TextBox 5" id="5"/>
          <p:cNvSpPr txBox="true"/>
          <p:nvPr/>
        </p:nvSpPr>
        <p:spPr>
          <a:xfrm rot="0">
            <a:off x="1395175" y="1892172"/>
            <a:ext cx="14446304" cy="7820517"/>
          </a:xfrm>
          <a:prstGeom prst="rect">
            <a:avLst/>
          </a:prstGeom>
        </p:spPr>
        <p:txBody>
          <a:bodyPr anchor="t" rtlCol="false" tIns="0" lIns="0" bIns="0" rIns="0">
            <a:spAutoFit/>
          </a:bodyPr>
          <a:lstStyle/>
          <a:p>
            <a:pPr algn="l">
              <a:lnSpc>
                <a:spcPts val="5222"/>
              </a:lnSpc>
            </a:pPr>
            <a:r>
              <a:rPr lang="en-US" sz="3730" u="sng">
                <a:solidFill>
                  <a:srgbClr val="FFFFFF"/>
                </a:solidFill>
                <a:latin typeface="Montaser Arabic"/>
                <a:ea typeface="Montaser Arabic"/>
                <a:cs typeface="Montaser Arabic"/>
                <a:sym typeface="Montaser Arabic"/>
              </a:rPr>
              <a:t>In-house Mood Analyser (Soft-touch Polymer Casing)</a:t>
            </a:r>
          </a:p>
          <a:p>
            <a:pPr algn="l" marL="805446" indent="-402723" lvl="1">
              <a:lnSpc>
                <a:spcPts val="5222"/>
              </a:lnSpc>
              <a:buFont typeface="Arial"/>
              <a:buChar char="•"/>
            </a:pPr>
            <a:r>
              <a:rPr lang="en-US" sz="3730" u="sng">
                <a:solidFill>
                  <a:srgbClr val="FFFFFF"/>
                </a:solidFill>
                <a:latin typeface="Montaser Arabic"/>
                <a:ea typeface="Montaser Arabic"/>
                <a:cs typeface="Montaser Arabic"/>
                <a:sym typeface="Montaser Arabic"/>
              </a:rPr>
              <a:t>Hardware (25%) </a:t>
            </a:r>
            <a:r>
              <a:rPr lang="en-US" sz="3730">
                <a:solidFill>
                  <a:srgbClr val="FFFFFF"/>
                </a:solidFill>
                <a:latin typeface="Montaser Arabic"/>
                <a:ea typeface="Montaser Arabic"/>
                <a:cs typeface="Montaser Arabic"/>
                <a:sym typeface="Montaser Arabic"/>
              </a:rPr>
              <a:t>– ₹12,000</a:t>
            </a:r>
          </a:p>
          <a:p>
            <a:pPr algn="l">
              <a:lnSpc>
                <a:spcPts val="4942"/>
              </a:lnSpc>
            </a:pPr>
            <a:r>
              <a:rPr lang="en-US" sz="3530">
                <a:solidFill>
                  <a:srgbClr val="FFFFFF"/>
                </a:solidFill>
                <a:latin typeface="Montaser Arabic"/>
                <a:ea typeface="Montaser Arabic"/>
                <a:cs typeface="Montaser Arabic"/>
                <a:sym typeface="Montaser Arabic"/>
              </a:rPr>
              <a:t>      </a:t>
            </a:r>
            <a:r>
              <a:rPr lang="en-US" sz="3530">
                <a:solidFill>
                  <a:srgbClr val="FFFFFF"/>
                </a:solidFill>
                <a:latin typeface="Montaser Arabic"/>
                <a:ea typeface="Montaser Arabic"/>
                <a:cs typeface="Montaser Arabic"/>
                <a:sym typeface="Montaser Arabic"/>
              </a:rPr>
              <a:t>Microcontroller, sensors, display, connectivity</a:t>
            </a:r>
          </a:p>
          <a:p>
            <a:pPr algn="l" marL="805446" indent="-402723" lvl="1">
              <a:lnSpc>
                <a:spcPts val="5222"/>
              </a:lnSpc>
              <a:buFont typeface="Arial"/>
              <a:buChar char="•"/>
            </a:pPr>
            <a:r>
              <a:rPr lang="en-US" sz="3730" u="sng">
                <a:solidFill>
                  <a:srgbClr val="FFFFFF"/>
                </a:solidFill>
                <a:latin typeface="Montaser Arabic"/>
                <a:ea typeface="Montaser Arabic"/>
                <a:cs typeface="Montaser Arabic"/>
                <a:sym typeface="Montaser Arabic"/>
              </a:rPr>
              <a:t>Casing (15%) </a:t>
            </a:r>
            <a:r>
              <a:rPr lang="en-US" sz="3730">
                <a:solidFill>
                  <a:srgbClr val="FFFFFF"/>
                </a:solidFill>
                <a:latin typeface="Montaser Arabic"/>
                <a:ea typeface="Montaser Arabic"/>
                <a:cs typeface="Montaser Arabic"/>
                <a:sym typeface="Montaser Arabic"/>
              </a:rPr>
              <a:t>– ₹8,000</a:t>
            </a:r>
          </a:p>
          <a:p>
            <a:pPr algn="l">
              <a:lnSpc>
                <a:spcPts val="5222"/>
              </a:lnSpc>
            </a:pPr>
            <a:r>
              <a:rPr lang="en-US" sz="3730">
                <a:solidFill>
                  <a:srgbClr val="FFFFFF"/>
                </a:solidFill>
                <a:latin typeface="Montaser Arabic"/>
                <a:ea typeface="Montaser Arabic"/>
                <a:cs typeface="Montaser Arabic"/>
                <a:sym typeface="Montaser Arabic"/>
              </a:rPr>
              <a:t>      Soft-touch polymer casing, internal housing</a:t>
            </a:r>
          </a:p>
          <a:p>
            <a:pPr algn="l" marL="805446" indent="-402723" lvl="1">
              <a:lnSpc>
                <a:spcPts val="5222"/>
              </a:lnSpc>
              <a:buFont typeface="Arial"/>
              <a:buChar char="•"/>
            </a:pPr>
            <a:r>
              <a:rPr lang="en-US" sz="3730" u="sng">
                <a:solidFill>
                  <a:srgbClr val="FFFFFF"/>
                </a:solidFill>
                <a:latin typeface="Montaser Arabic"/>
                <a:ea typeface="Montaser Arabic"/>
                <a:cs typeface="Montaser Arabic"/>
                <a:sym typeface="Montaser Arabic"/>
              </a:rPr>
              <a:t>Software/API (45%)</a:t>
            </a:r>
            <a:r>
              <a:rPr lang="en-US" sz="3730">
                <a:solidFill>
                  <a:srgbClr val="FFFFFF"/>
                </a:solidFill>
                <a:latin typeface="Montaser Arabic"/>
                <a:ea typeface="Montaser Arabic"/>
                <a:cs typeface="Montaser Arabic"/>
                <a:sym typeface="Montaser Arabic"/>
              </a:rPr>
              <a:t> – ₹22,000</a:t>
            </a:r>
          </a:p>
          <a:p>
            <a:pPr algn="l">
              <a:lnSpc>
                <a:spcPts val="5222"/>
              </a:lnSpc>
            </a:pPr>
            <a:r>
              <a:rPr lang="en-US" sz="3730">
                <a:solidFill>
                  <a:srgbClr val="FFFFFF"/>
                </a:solidFill>
                <a:latin typeface="Montaser Arabic"/>
                <a:ea typeface="Montaser Arabic"/>
                <a:cs typeface="Montaser Arabic"/>
                <a:sym typeface="Montaser Arabic"/>
              </a:rPr>
              <a:t>      Google NLP API, in-house development &amp; testing</a:t>
            </a:r>
          </a:p>
          <a:p>
            <a:pPr algn="l" marL="805446" indent="-402723" lvl="1">
              <a:lnSpc>
                <a:spcPts val="5222"/>
              </a:lnSpc>
              <a:buFont typeface="Arial"/>
              <a:buChar char="•"/>
            </a:pPr>
            <a:r>
              <a:rPr lang="en-US" sz="3730" u="sng">
                <a:solidFill>
                  <a:srgbClr val="FFFFFF"/>
                </a:solidFill>
                <a:latin typeface="Montaser Arabic"/>
                <a:ea typeface="Montaser Arabic"/>
                <a:cs typeface="Montaser Arabic"/>
                <a:sym typeface="Montaser Arabic"/>
              </a:rPr>
              <a:t>Miscellaneous (15%)</a:t>
            </a:r>
            <a:r>
              <a:rPr lang="en-US" sz="3730">
                <a:solidFill>
                  <a:srgbClr val="FFFFFF"/>
                </a:solidFill>
                <a:latin typeface="Montaser Arabic"/>
                <a:ea typeface="Montaser Arabic"/>
                <a:cs typeface="Montaser Arabic"/>
                <a:sym typeface="Montaser Arabic"/>
              </a:rPr>
              <a:t> – ₹6,000</a:t>
            </a:r>
          </a:p>
          <a:p>
            <a:pPr algn="l">
              <a:lnSpc>
                <a:spcPts val="5222"/>
              </a:lnSpc>
            </a:pPr>
            <a:r>
              <a:rPr lang="en-US" sz="3730">
                <a:solidFill>
                  <a:srgbClr val="FFFFFF"/>
                </a:solidFill>
                <a:latin typeface="Montaser Arabic"/>
                <a:ea typeface="Montaser Arabic"/>
                <a:cs typeface="Montaser Arabic"/>
                <a:sym typeface="Montaser Arabic"/>
              </a:rPr>
              <a:t>      Testing, power, packaging</a:t>
            </a:r>
          </a:p>
          <a:p>
            <a:pPr algn="l">
              <a:lnSpc>
                <a:spcPts val="5222"/>
              </a:lnSpc>
            </a:pPr>
          </a:p>
          <a:p>
            <a:pPr algn="l">
              <a:lnSpc>
                <a:spcPts val="5222"/>
              </a:lnSpc>
            </a:pPr>
            <a:r>
              <a:rPr lang="en-US" sz="3730">
                <a:solidFill>
                  <a:srgbClr val="FFFFFF"/>
                </a:solidFill>
                <a:latin typeface="Montaser Arabic"/>
                <a:ea typeface="Montaser Arabic"/>
                <a:cs typeface="Montaser Arabic"/>
                <a:sym typeface="Montaser Arabic"/>
              </a:rPr>
              <a:t>➡ Estimated Total (Prototype): ₹48,000 – ₹50,000</a:t>
            </a:r>
          </a:p>
          <a:p>
            <a:pPr algn="l">
              <a:lnSpc>
                <a:spcPts val="5222"/>
              </a:lnSpc>
              <a:spcBef>
                <a:spcPct val="0"/>
              </a:spcBef>
            </a:pPr>
          </a:p>
        </p:txBody>
      </p:sp>
      <p:sp>
        <p:nvSpPr>
          <p:cNvPr name="Freeform 6" id="6"/>
          <p:cNvSpPr/>
          <p:nvPr/>
        </p:nvSpPr>
        <p:spPr>
          <a:xfrm flipH="false" flipV="false" rot="0">
            <a:off x="661013" y="1028700"/>
            <a:ext cx="1894745" cy="1860295"/>
          </a:xfrm>
          <a:custGeom>
            <a:avLst/>
            <a:gdLst/>
            <a:ahLst/>
            <a:cxnLst/>
            <a:rect r="r" b="b" t="t" l="l"/>
            <a:pathLst>
              <a:path h="1860295" w="1894745">
                <a:moveTo>
                  <a:pt x="0" y="0"/>
                </a:moveTo>
                <a:lnTo>
                  <a:pt x="1894745" y="0"/>
                </a:lnTo>
                <a:lnTo>
                  <a:pt x="1894745" y="1860295"/>
                </a:lnTo>
                <a:lnTo>
                  <a:pt x="0" y="1860295"/>
                </a:lnTo>
                <a:lnTo>
                  <a:pt x="0" y="0"/>
                </a:lnTo>
                <a:close/>
              </a:path>
            </a:pathLst>
          </a:custGeom>
          <a:blipFill>
            <a:blip r:embed="rId5">
              <a:alphaModFix amt="26000"/>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2649359" y="518105"/>
            <a:ext cx="13739461" cy="1021190"/>
          </a:xfrm>
          <a:prstGeom prst="rect">
            <a:avLst/>
          </a:prstGeom>
        </p:spPr>
        <p:txBody>
          <a:bodyPr anchor="t" rtlCol="false" tIns="0" lIns="0" bIns="0" rIns="0">
            <a:spAutoFit/>
          </a:bodyPr>
          <a:lstStyle/>
          <a:p>
            <a:pPr algn="ctr">
              <a:lnSpc>
                <a:spcPts val="8182"/>
              </a:lnSpc>
            </a:pPr>
            <a:r>
              <a:rPr lang="en-US" sz="6706">
                <a:solidFill>
                  <a:srgbClr val="FFFFFF"/>
                </a:solidFill>
                <a:latin typeface="Anton"/>
                <a:ea typeface="Anton"/>
                <a:cs typeface="Anton"/>
                <a:sym typeface="Anton"/>
              </a:rPr>
              <a:t>BUDGET ALLOCATION &amp; PRODUCTION COST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12478207" y="2678742"/>
            <a:ext cx="3532473" cy="3468247"/>
          </a:xfrm>
          <a:custGeom>
            <a:avLst/>
            <a:gdLst/>
            <a:ahLst/>
            <a:cxnLst/>
            <a:rect r="r" b="b" t="t" l="l"/>
            <a:pathLst>
              <a:path h="3468247" w="3532473">
                <a:moveTo>
                  <a:pt x="0" y="0"/>
                </a:moveTo>
                <a:lnTo>
                  <a:pt x="3532473" y="0"/>
                </a:lnTo>
                <a:lnTo>
                  <a:pt x="3532473" y="3468247"/>
                </a:lnTo>
                <a:lnTo>
                  <a:pt x="0" y="3468247"/>
                </a:lnTo>
                <a:lnTo>
                  <a:pt x="0" y="0"/>
                </a:lnTo>
                <a:close/>
              </a:path>
            </a:pathLst>
          </a:custGeom>
          <a:blipFill>
            <a:blip r:embed="rId3">
              <a:alphaModFix amt="26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028783" y="519877"/>
            <a:ext cx="13724760" cy="3424566"/>
          </a:xfrm>
          <a:prstGeom prst="rect">
            <a:avLst/>
          </a:prstGeom>
        </p:spPr>
        <p:txBody>
          <a:bodyPr anchor="t" rtlCol="false" tIns="0" lIns="0" bIns="0" rIns="0">
            <a:spAutoFit/>
          </a:bodyPr>
          <a:lstStyle/>
          <a:p>
            <a:pPr algn="ctr">
              <a:lnSpc>
                <a:spcPts val="13293"/>
              </a:lnSpc>
            </a:pPr>
            <a:r>
              <a:rPr lang="en-US" sz="12423">
                <a:solidFill>
                  <a:srgbClr val="FFFFFF"/>
                </a:solidFill>
                <a:latin typeface="Anton"/>
                <a:ea typeface="Anton"/>
                <a:cs typeface="Anton"/>
                <a:sym typeface="Anton"/>
              </a:rPr>
              <a:t>Meet The </a:t>
            </a:r>
          </a:p>
          <a:p>
            <a:pPr algn="ctr">
              <a:lnSpc>
                <a:spcPts val="13293"/>
              </a:lnSpc>
            </a:pPr>
            <a:r>
              <a:rPr lang="en-US" sz="12423">
                <a:solidFill>
                  <a:srgbClr val="FFFFFF"/>
                </a:solidFill>
                <a:latin typeface="Anton"/>
                <a:ea typeface="Anton"/>
                <a:cs typeface="Anton"/>
                <a:sym typeface="Anton"/>
              </a:rPr>
              <a:t>Code Landers</a:t>
            </a:r>
          </a:p>
        </p:txBody>
      </p:sp>
      <p:sp>
        <p:nvSpPr>
          <p:cNvPr name="TextBox 5" id="5"/>
          <p:cNvSpPr txBox="true"/>
          <p:nvPr/>
        </p:nvSpPr>
        <p:spPr>
          <a:xfrm rot="0">
            <a:off x="1148953" y="3668218"/>
            <a:ext cx="16110347" cy="6053063"/>
          </a:xfrm>
          <a:prstGeom prst="rect">
            <a:avLst/>
          </a:prstGeom>
        </p:spPr>
        <p:txBody>
          <a:bodyPr anchor="t" rtlCol="false" tIns="0" lIns="0" bIns="0" rIns="0">
            <a:spAutoFit/>
          </a:bodyPr>
          <a:lstStyle/>
          <a:p>
            <a:pPr algn="l" marL="1222623" indent="-611311" lvl="1">
              <a:lnSpc>
                <a:spcPts val="9683"/>
              </a:lnSpc>
              <a:buFont typeface="Arial"/>
              <a:buChar char="•"/>
            </a:pPr>
            <a:r>
              <a:rPr lang="en-US" b="true" sz="5662">
                <a:solidFill>
                  <a:srgbClr val="FFFFFF"/>
                </a:solidFill>
                <a:latin typeface="Canva Sans Bold"/>
                <a:ea typeface="Canva Sans Bold"/>
                <a:cs typeface="Canva Sans Bold"/>
                <a:sym typeface="Canva Sans Bold"/>
              </a:rPr>
              <a:t>CHITTESH D- 25BRS1255</a:t>
            </a:r>
          </a:p>
          <a:p>
            <a:pPr algn="l" marL="1222623" indent="-611311" lvl="1">
              <a:lnSpc>
                <a:spcPts val="9683"/>
              </a:lnSpc>
              <a:buFont typeface="Arial"/>
              <a:buChar char="•"/>
            </a:pPr>
            <a:r>
              <a:rPr lang="en-US" b="true" sz="5662">
                <a:solidFill>
                  <a:srgbClr val="FFFFFF"/>
                </a:solidFill>
                <a:latin typeface="Canva Sans Bold"/>
                <a:ea typeface="Canva Sans Bold"/>
                <a:cs typeface="Canva Sans Bold"/>
                <a:sym typeface="Canva Sans Bold"/>
              </a:rPr>
              <a:t>ANAMITHRA GOVINDARAGAN- 25BRS1291</a:t>
            </a:r>
          </a:p>
          <a:p>
            <a:pPr algn="l" marL="1222623" indent="-611311" lvl="1">
              <a:lnSpc>
                <a:spcPts val="9683"/>
              </a:lnSpc>
              <a:buFont typeface="Arial"/>
              <a:buChar char="•"/>
            </a:pPr>
            <a:r>
              <a:rPr lang="en-US" b="true" sz="5662">
                <a:solidFill>
                  <a:srgbClr val="FFFFFF"/>
                </a:solidFill>
                <a:latin typeface="Canva Sans Bold"/>
                <a:ea typeface="Canva Sans Bold"/>
                <a:cs typeface="Canva Sans Bold"/>
                <a:sym typeface="Canva Sans Bold"/>
              </a:rPr>
              <a:t>RAMYASHRI S- 25BRS1144</a:t>
            </a:r>
          </a:p>
          <a:p>
            <a:pPr algn="l" marL="1222623" indent="-611311" lvl="1">
              <a:lnSpc>
                <a:spcPts val="9683"/>
              </a:lnSpc>
              <a:buFont typeface="Arial"/>
              <a:buChar char="•"/>
            </a:pPr>
            <a:r>
              <a:rPr lang="en-US" b="true" sz="5662">
                <a:solidFill>
                  <a:srgbClr val="FFFFFF"/>
                </a:solidFill>
                <a:latin typeface="Canva Sans Bold"/>
                <a:ea typeface="Canva Sans Bold"/>
                <a:cs typeface="Canva Sans Bold"/>
                <a:sym typeface="Canva Sans Bold"/>
              </a:rPr>
              <a:t>MOHAMED FAHEEM- 25BRS1326</a:t>
            </a:r>
          </a:p>
          <a:p>
            <a:pPr algn="l" marL="1222623" indent="-611311" lvl="1">
              <a:lnSpc>
                <a:spcPts val="9683"/>
              </a:lnSpc>
              <a:buFont typeface="Arial"/>
              <a:buChar char="•"/>
            </a:pPr>
            <a:r>
              <a:rPr lang="en-US" b="true" sz="5662">
                <a:solidFill>
                  <a:srgbClr val="FFFFFF"/>
                </a:solidFill>
                <a:latin typeface="Canva Sans Bold"/>
                <a:ea typeface="Canva Sans Bold"/>
                <a:cs typeface="Canva Sans Bold"/>
                <a:sym typeface="Canva Sans Bold"/>
              </a:rPr>
              <a:t>S NAVYASHRE- 25BRS1398</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10437498" y="-560877"/>
            <a:ext cx="10753446" cy="10753446"/>
          </a:xfrm>
          <a:custGeom>
            <a:avLst/>
            <a:gdLst/>
            <a:ahLst/>
            <a:cxnLst/>
            <a:rect r="r" b="b" t="t" l="l"/>
            <a:pathLst>
              <a:path h="10753446" w="10753446">
                <a:moveTo>
                  <a:pt x="0" y="0"/>
                </a:moveTo>
                <a:lnTo>
                  <a:pt x="10753447" y="0"/>
                </a:lnTo>
                <a:lnTo>
                  <a:pt x="10753447" y="10753447"/>
                </a:lnTo>
                <a:lnTo>
                  <a:pt x="0" y="10753447"/>
                </a:lnTo>
                <a:lnTo>
                  <a:pt x="0" y="0"/>
                </a:lnTo>
                <a:close/>
              </a:path>
            </a:pathLst>
          </a:custGeom>
          <a:blipFill>
            <a:blip r:embed="rId3">
              <a:alphaModFix amt="14000"/>
            </a:blip>
            <a:stretch>
              <a:fillRect l="0" t="0" r="0" b="0"/>
            </a:stretch>
          </a:blipFill>
        </p:spPr>
      </p:sp>
      <p:sp>
        <p:nvSpPr>
          <p:cNvPr name="Freeform 4" id="4"/>
          <p:cNvSpPr/>
          <p:nvPr/>
        </p:nvSpPr>
        <p:spPr>
          <a:xfrm flipH="false" flipV="false" rot="0">
            <a:off x="7595513" y="6538662"/>
            <a:ext cx="3096974" cy="5857161"/>
          </a:xfrm>
          <a:custGeom>
            <a:avLst/>
            <a:gdLst/>
            <a:ahLst/>
            <a:cxnLst/>
            <a:rect r="r" b="b" t="t" l="l"/>
            <a:pathLst>
              <a:path h="5857161" w="3096974">
                <a:moveTo>
                  <a:pt x="0" y="0"/>
                </a:moveTo>
                <a:lnTo>
                  <a:pt x="3096974" y="0"/>
                </a:lnTo>
                <a:lnTo>
                  <a:pt x="3096974" y="5857160"/>
                </a:lnTo>
                <a:lnTo>
                  <a:pt x="0" y="5857160"/>
                </a:lnTo>
                <a:lnTo>
                  <a:pt x="0" y="0"/>
                </a:lnTo>
                <a:close/>
              </a:path>
            </a:pathLst>
          </a:custGeom>
          <a:blipFill>
            <a:blip r:embed="rId4"/>
            <a:stretch>
              <a:fillRect l="0" t="0" r="0" b="0"/>
            </a:stretch>
          </a:blipFill>
        </p:spPr>
      </p:sp>
      <p:sp>
        <p:nvSpPr>
          <p:cNvPr name="Freeform 5" id="5"/>
          <p:cNvSpPr/>
          <p:nvPr/>
        </p:nvSpPr>
        <p:spPr>
          <a:xfrm flipH="false" flipV="false" rot="0">
            <a:off x="1444170" y="2791470"/>
            <a:ext cx="2797197" cy="2746339"/>
          </a:xfrm>
          <a:custGeom>
            <a:avLst/>
            <a:gdLst/>
            <a:ahLst/>
            <a:cxnLst/>
            <a:rect r="r" b="b" t="t" l="l"/>
            <a:pathLst>
              <a:path h="2746339" w="2797197">
                <a:moveTo>
                  <a:pt x="0" y="0"/>
                </a:moveTo>
                <a:lnTo>
                  <a:pt x="2797197" y="0"/>
                </a:lnTo>
                <a:lnTo>
                  <a:pt x="2797197" y="2746338"/>
                </a:lnTo>
                <a:lnTo>
                  <a:pt x="0" y="2746338"/>
                </a:lnTo>
                <a:lnTo>
                  <a:pt x="0" y="0"/>
                </a:lnTo>
                <a:close/>
              </a:path>
            </a:pathLst>
          </a:custGeom>
          <a:blipFill>
            <a:blip r:embed="rId5">
              <a:alphaModFix amt="26000"/>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3803099" y="-257175"/>
            <a:ext cx="10437882" cy="2280957"/>
          </a:xfrm>
          <a:prstGeom prst="rect">
            <a:avLst/>
          </a:prstGeom>
        </p:spPr>
        <p:txBody>
          <a:bodyPr anchor="t" rtlCol="false" tIns="0" lIns="0" bIns="0" rIns="0">
            <a:spAutoFit/>
          </a:bodyPr>
          <a:lstStyle/>
          <a:p>
            <a:pPr algn="ctr">
              <a:lnSpc>
                <a:spcPts val="18652"/>
              </a:lnSpc>
              <a:spcBef>
                <a:spcPct val="0"/>
              </a:spcBef>
            </a:pPr>
            <a:r>
              <a:rPr lang="en-US" sz="13323">
                <a:solidFill>
                  <a:srgbClr val="FFFFFF"/>
                </a:solidFill>
                <a:latin typeface="Anton"/>
                <a:ea typeface="Anton"/>
                <a:cs typeface="Anton"/>
                <a:sym typeface="Anton"/>
              </a:rPr>
              <a:t>ABOUT US</a:t>
            </a:r>
          </a:p>
        </p:txBody>
      </p:sp>
      <p:sp>
        <p:nvSpPr>
          <p:cNvPr name="TextBox 7" id="7"/>
          <p:cNvSpPr txBox="true"/>
          <p:nvPr/>
        </p:nvSpPr>
        <p:spPr>
          <a:xfrm rot="0">
            <a:off x="414398" y="2136158"/>
            <a:ext cx="17571746" cy="4781550"/>
          </a:xfrm>
          <a:prstGeom prst="rect">
            <a:avLst/>
          </a:prstGeom>
        </p:spPr>
        <p:txBody>
          <a:bodyPr anchor="t" rtlCol="false" tIns="0" lIns="0" bIns="0" rIns="0">
            <a:spAutoFit/>
          </a:bodyPr>
          <a:lstStyle/>
          <a:p>
            <a:pPr algn="just">
              <a:lnSpc>
                <a:spcPts val="4200"/>
              </a:lnSpc>
            </a:pPr>
            <a:r>
              <a:rPr lang="en-US" sz="3000">
                <a:solidFill>
                  <a:srgbClr val="FFFFFF"/>
                </a:solidFill>
                <a:latin typeface="Montaser Arabic"/>
                <a:ea typeface="Montaser Arabic"/>
                <a:cs typeface="Montaser Arabic"/>
                <a:sym typeface="Montaser Arabic"/>
              </a:rPr>
              <a:t>At The Big Idea, the broken model of workplace training is being redefined. For too long, unconscious bias and microaggressions have gone unaddressed.</a:t>
            </a:r>
          </a:p>
          <a:p>
            <a:pPr algn="just">
              <a:lnSpc>
                <a:spcPts val="4200"/>
              </a:lnSpc>
            </a:pPr>
            <a:r>
              <a:rPr lang="en-US" sz="3000">
                <a:solidFill>
                  <a:srgbClr val="FFFFFF"/>
                </a:solidFill>
                <a:latin typeface="Montaser Arabic"/>
                <a:ea typeface="Montaser Arabic"/>
                <a:cs typeface="Montaser Arabic"/>
                <a:sym typeface="Montaser Arabic"/>
              </a:rPr>
              <a:t>Through our AI-driven immersive platform, realistic workplace scenarios are simulated. Continuous feedback is provided and an accountability score is maintained so that real progress can be ensured. Human oversight is guaranteed by a unique self-complaint mechanism, allowing workplace culture to be strengthened through constant learning.</a:t>
            </a:r>
          </a:p>
          <a:p>
            <a:pPr algn="just">
              <a:lnSpc>
                <a:spcPts val="4200"/>
              </a:lnSpc>
              <a:spcBef>
                <a:spcPct val="0"/>
              </a:spcBef>
            </a:pPr>
            <a:r>
              <a:rPr lang="en-US" sz="3000">
                <a:solidFill>
                  <a:srgbClr val="FFFFFF"/>
                </a:solidFill>
                <a:latin typeface="Montaser Arabic"/>
                <a:ea typeface="Montaser Arabic"/>
                <a:cs typeface="Montaser Arabic"/>
                <a:sym typeface="Montaser Arabic"/>
              </a:rPr>
              <a:t>It is our mission for awareness to be moved into action, so that workplaces are built where fairness is treated as a reflex, not an afterthought.</a:t>
            </a:r>
          </a:p>
          <a:p>
            <a:pPr algn="just">
              <a:lnSpc>
                <a:spcPts val="4200"/>
              </a:lnSpc>
              <a:spcBef>
                <a:spcPct val="0"/>
              </a:spcBef>
            </a:pPr>
          </a:p>
        </p:txBody>
      </p:sp>
      <p:sp>
        <p:nvSpPr>
          <p:cNvPr name="TextBox 8" id="8"/>
          <p:cNvSpPr txBox="true"/>
          <p:nvPr/>
        </p:nvSpPr>
        <p:spPr>
          <a:xfrm rot="0">
            <a:off x="16388820" y="8757924"/>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5651117" y="188563"/>
            <a:ext cx="11967436" cy="8986457"/>
          </a:xfrm>
          <a:custGeom>
            <a:avLst/>
            <a:gdLst/>
            <a:ahLst/>
            <a:cxnLst/>
            <a:rect r="r" b="b" t="t" l="l"/>
            <a:pathLst>
              <a:path h="8986457" w="11967436">
                <a:moveTo>
                  <a:pt x="0" y="0"/>
                </a:moveTo>
                <a:lnTo>
                  <a:pt x="11967437" y="0"/>
                </a:lnTo>
                <a:lnTo>
                  <a:pt x="11967437" y="8986456"/>
                </a:lnTo>
                <a:lnTo>
                  <a:pt x="0" y="89864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28989" y="766676"/>
            <a:ext cx="2797197" cy="2746339"/>
          </a:xfrm>
          <a:custGeom>
            <a:avLst/>
            <a:gdLst/>
            <a:ahLst/>
            <a:cxnLst/>
            <a:rect r="r" b="b" t="t" l="l"/>
            <a:pathLst>
              <a:path h="2746339" w="2797197">
                <a:moveTo>
                  <a:pt x="0" y="0"/>
                </a:moveTo>
                <a:lnTo>
                  <a:pt x="2797197" y="0"/>
                </a:lnTo>
                <a:lnTo>
                  <a:pt x="2797197" y="2746339"/>
                </a:lnTo>
                <a:lnTo>
                  <a:pt x="0" y="2746339"/>
                </a:lnTo>
                <a:lnTo>
                  <a:pt x="0" y="0"/>
                </a:lnTo>
                <a:close/>
              </a:path>
            </a:pathLst>
          </a:custGeom>
          <a:blipFill>
            <a:blip r:embed="rId5">
              <a:alphaModFix amt="26000"/>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7894341" y="118156"/>
            <a:ext cx="8935562" cy="3394859"/>
          </a:xfrm>
          <a:prstGeom prst="rect">
            <a:avLst/>
          </a:prstGeom>
        </p:spPr>
        <p:txBody>
          <a:bodyPr anchor="t" rtlCol="false" tIns="0" lIns="0" bIns="0" rIns="0">
            <a:spAutoFit/>
          </a:bodyPr>
          <a:lstStyle/>
          <a:p>
            <a:pPr algn="ctr">
              <a:lnSpc>
                <a:spcPts val="15968"/>
              </a:lnSpc>
            </a:pPr>
            <a:r>
              <a:rPr lang="en-US" sz="11405">
                <a:solidFill>
                  <a:srgbClr val="FFFFFF"/>
                </a:solidFill>
                <a:latin typeface="Anton"/>
                <a:ea typeface="Anton"/>
                <a:cs typeface="Anton"/>
                <a:sym typeface="Anton"/>
              </a:rPr>
              <a:t>Problem</a:t>
            </a:r>
          </a:p>
          <a:p>
            <a:pPr algn="ctr">
              <a:lnSpc>
                <a:spcPts val="6843"/>
              </a:lnSpc>
            </a:pPr>
            <a:r>
              <a:rPr lang="en-US" sz="11405">
                <a:solidFill>
                  <a:srgbClr val="FFFFFF"/>
                </a:solidFill>
                <a:latin typeface="Anton"/>
                <a:ea typeface="Anton"/>
                <a:cs typeface="Anton"/>
                <a:sym typeface="Anton"/>
              </a:rPr>
              <a:t>S</a:t>
            </a:r>
            <a:r>
              <a:rPr lang="en-US" sz="11405">
                <a:solidFill>
                  <a:srgbClr val="FFFFFF"/>
                </a:solidFill>
                <a:latin typeface="Anton"/>
                <a:ea typeface="Anton"/>
                <a:cs typeface="Anton"/>
                <a:sym typeface="Anton"/>
              </a:rPr>
              <a:t>tatement</a:t>
            </a:r>
          </a:p>
        </p:txBody>
      </p:sp>
      <p:sp>
        <p:nvSpPr>
          <p:cNvPr name="TextBox 6" id="6"/>
          <p:cNvSpPr txBox="true"/>
          <p:nvPr/>
        </p:nvSpPr>
        <p:spPr>
          <a:xfrm rot="0">
            <a:off x="16388820" y="8757924"/>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03</a:t>
            </a:r>
          </a:p>
        </p:txBody>
      </p:sp>
      <p:sp>
        <p:nvSpPr>
          <p:cNvPr name="TextBox 7" id="7"/>
          <p:cNvSpPr txBox="true"/>
          <p:nvPr/>
        </p:nvSpPr>
        <p:spPr>
          <a:xfrm rot="0">
            <a:off x="8557805" y="3465390"/>
            <a:ext cx="8701495" cy="5467985"/>
          </a:xfrm>
          <a:prstGeom prst="rect">
            <a:avLst/>
          </a:prstGeom>
        </p:spPr>
        <p:txBody>
          <a:bodyPr anchor="t" rtlCol="false" tIns="0" lIns="0" bIns="0" rIns="0">
            <a:spAutoFit/>
          </a:bodyPr>
          <a:lstStyle/>
          <a:p>
            <a:pPr algn="just">
              <a:lnSpc>
                <a:spcPts val="3640"/>
              </a:lnSpc>
            </a:pPr>
            <a:r>
              <a:rPr lang="en-US" sz="2600">
                <a:solidFill>
                  <a:srgbClr val="FFFFFF"/>
                </a:solidFill>
                <a:latin typeface="Montaser Arabic"/>
                <a:ea typeface="Montaser Arabic"/>
                <a:cs typeface="Montaser Arabic"/>
                <a:sym typeface="Montaser Arabic"/>
              </a:rPr>
              <a:t>Workplace discrimination, unconscious bias, and microaggressions are often subtle, making them difficult to detect and address. Employees and employers may have awareness or empathy gaps, and conventional training methods frequently fail to create lasting behavior change or deep emotional understanding. There is a need for immersive learning solutions that simulate real-world workplace dynamics, foster empathy, and cultivate inclusive organizational cultures.</a:t>
            </a:r>
          </a:p>
          <a:p>
            <a:pPr algn="just">
              <a:lnSpc>
                <a:spcPts val="3640"/>
              </a:lnSpc>
            </a:pPr>
          </a:p>
          <a:p>
            <a:pPr algn="just">
              <a:lnSpc>
                <a:spcPts val="3640"/>
              </a:lnSpc>
              <a:spcBef>
                <a:spcPct val="0"/>
              </a:spcBef>
            </a:pPr>
          </a:p>
        </p:txBody>
      </p:sp>
      <p:sp>
        <p:nvSpPr>
          <p:cNvPr name="Freeform 8" id="8"/>
          <p:cNvSpPr/>
          <p:nvPr/>
        </p:nvSpPr>
        <p:spPr>
          <a:xfrm flipH="false" flipV="false" rot="0">
            <a:off x="-961073" y="2985651"/>
            <a:ext cx="9266080" cy="7440633"/>
          </a:xfrm>
          <a:custGeom>
            <a:avLst/>
            <a:gdLst/>
            <a:ahLst/>
            <a:cxnLst/>
            <a:rect r="r" b="b" t="t" l="l"/>
            <a:pathLst>
              <a:path h="7440633" w="9266080">
                <a:moveTo>
                  <a:pt x="0" y="0"/>
                </a:moveTo>
                <a:lnTo>
                  <a:pt x="9266081" y="0"/>
                </a:lnTo>
                <a:lnTo>
                  <a:pt x="9266081" y="7440633"/>
                </a:lnTo>
                <a:lnTo>
                  <a:pt x="0" y="7440633"/>
                </a:lnTo>
                <a:lnTo>
                  <a:pt x="0" y="0"/>
                </a:lnTo>
                <a:close/>
              </a:path>
            </a:pathLst>
          </a:custGeom>
          <a:blipFill>
            <a:blip r:embed="rId7">
              <a:alphaModFix amt="87000"/>
            </a:blip>
            <a:stretch>
              <a:fillRect l="-9849" t="-5496" r="-1730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13719814" y="0"/>
            <a:ext cx="9136371" cy="10670214"/>
          </a:xfrm>
          <a:custGeom>
            <a:avLst/>
            <a:gdLst/>
            <a:ahLst/>
            <a:cxnLst/>
            <a:rect r="r" b="b" t="t" l="l"/>
            <a:pathLst>
              <a:path h="10670214" w="9136371">
                <a:moveTo>
                  <a:pt x="0" y="0"/>
                </a:moveTo>
                <a:lnTo>
                  <a:pt x="9136372" y="0"/>
                </a:lnTo>
                <a:lnTo>
                  <a:pt x="9136372" y="10670214"/>
                </a:lnTo>
                <a:lnTo>
                  <a:pt x="0" y="10670214"/>
                </a:lnTo>
                <a:lnTo>
                  <a:pt x="0" y="0"/>
                </a:lnTo>
                <a:close/>
              </a:path>
            </a:pathLst>
          </a:custGeom>
          <a:blipFill>
            <a:blip r:embed="rId3">
              <a:alphaModFix amt="96000"/>
            </a:blip>
            <a:stretch>
              <a:fillRect l="0" t="0" r="0" b="0"/>
            </a:stretch>
          </a:blipFill>
        </p:spPr>
      </p:sp>
      <p:sp>
        <p:nvSpPr>
          <p:cNvPr name="TextBox 4" id="4"/>
          <p:cNvSpPr txBox="true"/>
          <p:nvPr/>
        </p:nvSpPr>
        <p:spPr>
          <a:xfrm rot="0">
            <a:off x="1028700" y="2389126"/>
            <a:ext cx="12178812" cy="7556448"/>
          </a:xfrm>
          <a:prstGeom prst="rect">
            <a:avLst/>
          </a:prstGeom>
        </p:spPr>
        <p:txBody>
          <a:bodyPr anchor="t" rtlCol="false" tIns="0" lIns="0" bIns="0" rIns="0">
            <a:spAutoFit/>
          </a:bodyPr>
          <a:lstStyle/>
          <a:p>
            <a:pPr algn="just">
              <a:lnSpc>
                <a:spcPts val="4027"/>
              </a:lnSpc>
            </a:pPr>
          </a:p>
          <a:p>
            <a:pPr algn="just">
              <a:lnSpc>
                <a:spcPts val="4027"/>
              </a:lnSpc>
            </a:pPr>
            <a:r>
              <a:rPr lang="en-US" sz="2877">
                <a:solidFill>
                  <a:srgbClr val="FFFFFF"/>
                </a:solidFill>
                <a:latin typeface="Montaser Arabic"/>
                <a:ea typeface="Montaser Arabic"/>
                <a:cs typeface="Montaser Arabic"/>
                <a:sym typeface="Montaser Arabic"/>
              </a:rPr>
              <a:t>Conventional training methods are considered ineffective, as long-term behavioral change is rarely achieved.</a:t>
            </a:r>
          </a:p>
          <a:p>
            <a:pPr algn="just">
              <a:lnSpc>
                <a:spcPts val="4027"/>
              </a:lnSpc>
            </a:pPr>
          </a:p>
          <a:p>
            <a:pPr algn="just">
              <a:lnSpc>
                <a:spcPts val="4027"/>
              </a:lnSpc>
            </a:pPr>
            <a:r>
              <a:rPr lang="en-US" sz="2877">
                <a:solidFill>
                  <a:srgbClr val="FFFFFF"/>
                </a:solidFill>
                <a:latin typeface="Montaser Arabic"/>
                <a:ea typeface="Montaser Arabic"/>
                <a:cs typeface="Montaser Arabic"/>
                <a:sym typeface="Montaser Arabic"/>
              </a:rPr>
              <a:t>An AI-driven immersive solution has been proposed so that real-world scenarios can be simulated and awareness can be increased.</a:t>
            </a:r>
          </a:p>
          <a:p>
            <a:pPr algn="just">
              <a:lnSpc>
                <a:spcPts val="4027"/>
              </a:lnSpc>
            </a:pPr>
          </a:p>
          <a:p>
            <a:pPr algn="just">
              <a:lnSpc>
                <a:spcPts val="4027"/>
              </a:lnSpc>
            </a:pPr>
            <a:r>
              <a:rPr lang="en-US" sz="2877">
                <a:solidFill>
                  <a:srgbClr val="FFFFFF"/>
                </a:solidFill>
                <a:latin typeface="Montaser Arabic"/>
                <a:ea typeface="Montaser Arabic"/>
                <a:cs typeface="Montaser Arabic"/>
                <a:sym typeface="Montaser Arabic"/>
              </a:rPr>
              <a:t>A potential situation is analyzed and proper feedback statements are generated to guide improvement.</a:t>
            </a:r>
          </a:p>
          <a:p>
            <a:pPr algn="just">
              <a:lnSpc>
                <a:spcPts val="4027"/>
              </a:lnSpc>
            </a:pPr>
          </a:p>
          <a:p>
            <a:pPr algn="just">
              <a:lnSpc>
                <a:spcPts val="4027"/>
              </a:lnSpc>
            </a:pPr>
            <a:r>
              <a:rPr lang="en-US" sz="2877">
                <a:solidFill>
                  <a:srgbClr val="FFFFFF"/>
                </a:solidFill>
                <a:latin typeface="Montaser Arabic"/>
                <a:ea typeface="Montaser Arabic"/>
                <a:cs typeface="Montaser Arabic"/>
                <a:sym typeface="Montaser Arabic"/>
              </a:rPr>
              <a:t>A track record score is maintained for employees and employers so that accountability is ensured.</a:t>
            </a:r>
          </a:p>
          <a:p>
            <a:pPr algn="just">
              <a:lnSpc>
                <a:spcPts val="4027"/>
              </a:lnSpc>
            </a:pPr>
          </a:p>
          <a:p>
            <a:pPr algn="just">
              <a:lnSpc>
                <a:spcPts val="4027"/>
              </a:lnSpc>
              <a:spcBef>
                <a:spcPct val="0"/>
              </a:spcBef>
            </a:pPr>
          </a:p>
        </p:txBody>
      </p:sp>
      <p:sp>
        <p:nvSpPr>
          <p:cNvPr name="TextBox 5" id="5"/>
          <p:cNvSpPr txBox="true"/>
          <p:nvPr/>
        </p:nvSpPr>
        <p:spPr>
          <a:xfrm rot="0">
            <a:off x="779533" y="9153525"/>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04</a:t>
            </a:r>
          </a:p>
        </p:txBody>
      </p:sp>
      <p:sp>
        <p:nvSpPr>
          <p:cNvPr name="Freeform 6" id="6"/>
          <p:cNvSpPr/>
          <p:nvPr/>
        </p:nvSpPr>
        <p:spPr>
          <a:xfrm flipH="false" flipV="false" rot="0">
            <a:off x="-4199" y="4643432"/>
            <a:ext cx="2797197" cy="2746339"/>
          </a:xfrm>
          <a:custGeom>
            <a:avLst/>
            <a:gdLst/>
            <a:ahLst/>
            <a:cxnLst/>
            <a:rect r="r" b="b" t="t" l="l"/>
            <a:pathLst>
              <a:path h="2746339" w="2797197">
                <a:moveTo>
                  <a:pt x="0" y="0"/>
                </a:moveTo>
                <a:lnTo>
                  <a:pt x="2797197" y="0"/>
                </a:lnTo>
                <a:lnTo>
                  <a:pt x="2797197" y="2746338"/>
                </a:lnTo>
                <a:lnTo>
                  <a:pt x="0" y="2746338"/>
                </a:lnTo>
                <a:lnTo>
                  <a:pt x="0" y="0"/>
                </a:lnTo>
                <a:close/>
              </a:path>
            </a:pathLst>
          </a:custGeom>
          <a:blipFill>
            <a:blip r:embed="rId4">
              <a:alphaModFix amt="26000"/>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774905" y="497461"/>
            <a:ext cx="8369095" cy="1948815"/>
          </a:xfrm>
          <a:prstGeom prst="rect">
            <a:avLst/>
          </a:prstGeom>
        </p:spPr>
        <p:txBody>
          <a:bodyPr anchor="t" rtlCol="false" tIns="0" lIns="0" bIns="0" rIns="0">
            <a:spAutoFit/>
          </a:bodyPr>
          <a:lstStyle/>
          <a:p>
            <a:pPr algn="ctr">
              <a:lnSpc>
                <a:spcPts val="15960"/>
              </a:lnSpc>
              <a:spcBef>
                <a:spcPct val="0"/>
              </a:spcBef>
            </a:pPr>
            <a:r>
              <a:rPr lang="en-US" sz="11400">
                <a:solidFill>
                  <a:srgbClr val="FFFFFF"/>
                </a:solidFill>
                <a:latin typeface="Anton"/>
                <a:ea typeface="Anton"/>
                <a:cs typeface="Anton"/>
                <a:sym typeface="Anton"/>
              </a:rPr>
              <a:t>INTRODUCTION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13719814" y="0"/>
            <a:ext cx="9136371" cy="10670214"/>
          </a:xfrm>
          <a:custGeom>
            <a:avLst/>
            <a:gdLst/>
            <a:ahLst/>
            <a:cxnLst/>
            <a:rect r="r" b="b" t="t" l="l"/>
            <a:pathLst>
              <a:path h="10670214" w="9136371">
                <a:moveTo>
                  <a:pt x="0" y="0"/>
                </a:moveTo>
                <a:lnTo>
                  <a:pt x="9136372" y="0"/>
                </a:lnTo>
                <a:lnTo>
                  <a:pt x="9136372" y="10670214"/>
                </a:lnTo>
                <a:lnTo>
                  <a:pt x="0" y="10670214"/>
                </a:lnTo>
                <a:lnTo>
                  <a:pt x="0" y="0"/>
                </a:lnTo>
                <a:close/>
              </a:path>
            </a:pathLst>
          </a:custGeom>
          <a:blipFill>
            <a:blip r:embed="rId3">
              <a:alphaModFix amt="96000"/>
            </a:blip>
            <a:stretch>
              <a:fillRect l="0" t="0" r="0" b="0"/>
            </a:stretch>
          </a:blipFill>
        </p:spPr>
      </p:sp>
      <p:sp>
        <p:nvSpPr>
          <p:cNvPr name="TextBox 4" id="4"/>
          <p:cNvSpPr txBox="true"/>
          <p:nvPr/>
        </p:nvSpPr>
        <p:spPr>
          <a:xfrm rot="0">
            <a:off x="1028700" y="2865666"/>
            <a:ext cx="11969407" cy="4527423"/>
          </a:xfrm>
          <a:prstGeom prst="rect">
            <a:avLst/>
          </a:prstGeom>
        </p:spPr>
        <p:txBody>
          <a:bodyPr anchor="t" rtlCol="false" tIns="0" lIns="0" bIns="0" rIns="0">
            <a:spAutoFit/>
          </a:bodyPr>
          <a:lstStyle/>
          <a:p>
            <a:pPr algn="just">
              <a:lnSpc>
                <a:spcPts val="4031"/>
              </a:lnSpc>
            </a:pPr>
            <a:r>
              <a:rPr lang="en-US" sz="2879">
                <a:solidFill>
                  <a:srgbClr val="FFFFFF"/>
                </a:solidFill>
                <a:latin typeface="Montaser Arabic"/>
                <a:ea typeface="Montaser Arabic"/>
                <a:cs typeface="Montaser Arabic"/>
                <a:sym typeface="Montaser Arabic"/>
              </a:rPr>
              <a:t>A mood analyser is implemented to identify facial expressions and provide clear feedback on emotional patterns.</a:t>
            </a:r>
          </a:p>
          <a:p>
            <a:pPr algn="just">
              <a:lnSpc>
                <a:spcPts val="4031"/>
              </a:lnSpc>
            </a:pPr>
          </a:p>
          <a:p>
            <a:pPr algn="just">
              <a:lnSpc>
                <a:spcPts val="4031"/>
              </a:lnSpc>
            </a:pPr>
            <a:r>
              <a:rPr lang="en-US" sz="2879">
                <a:solidFill>
                  <a:srgbClr val="FFFFFF"/>
                </a:solidFill>
                <a:latin typeface="Montaser Arabic"/>
                <a:ea typeface="Montaser Arabic"/>
                <a:cs typeface="Montaser Arabic"/>
                <a:sym typeface="Montaser Arabic"/>
              </a:rPr>
              <a:t>A self-complaint mechanism is integrated, enabling concerns to be raised when an incident is not recognized by AI.</a:t>
            </a:r>
          </a:p>
          <a:p>
            <a:pPr algn="just">
              <a:lnSpc>
                <a:spcPts val="4031"/>
              </a:lnSpc>
            </a:pPr>
          </a:p>
          <a:p>
            <a:pPr algn="just">
              <a:lnSpc>
                <a:spcPts val="4031"/>
              </a:lnSpc>
              <a:spcBef>
                <a:spcPct val="0"/>
              </a:spcBef>
            </a:pPr>
            <a:r>
              <a:rPr lang="en-US" sz="2879">
                <a:solidFill>
                  <a:srgbClr val="FFFFFF"/>
                </a:solidFill>
                <a:latin typeface="Montaser Arabic"/>
                <a:ea typeface="Montaser Arabic"/>
                <a:cs typeface="Montaser Arabic"/>
                <a:sym typeface="Montaser Arabic"/>
              </a:rPr>
              <a:t>Real-time events are captured and assessed, allowing workplace culture to be strengthened through continuous learning.</a:t>
            </a:r>
          </a:p>
          <a:p>
            <a:pPr algn="just">
              <a:lnSpc>
                <a:spcPts val="4031"/>
              </a:lnSpc>
              <a:spcBef>
                <a:spcPct val="0"/>
              </a:spcBef>
            </a:pPr>
          </a:p>
        </p:txBody>
      </p:sp>
      <p:sp>
        <p:nvSpPr>
          <p:cNvPr name="TextBox 5" id="5"/>
          <p:cNvSpPr txBox="true"/>
          <p:nvPr/>
        </p:nvSpPr>
        <p:spPr>
          <a:xfrm rot="0">
            <a:off x="1563265" y="8757924"/>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04</a:t>
            </a:r>
          </a:p>
        </p:txBody>
      </p:sp>
      <p:sp>
        <p:nvSpPr>
          <p:cNvPr name="Freeform 6" id="6"/>
          <p:cNvSpPr/>
          <p:nvPr/>
        </p:nvSpPr>
        <p:spPr>
          <a:xfrm flipH="false" flipV="false" rot="0">
            <a:off x="-4199" y="4643432"/>
            <a:ext cx="2797197" cy="2746339"/>
          </a:xfrm>
          <a:custGeom>
            <a:avLst/>
            <a:gdLst/>
            <a:ahLst/>
            <a:cxnLst/>
            <a:rect r="r" b="b" t="t" l="l"/>
            <a:pathLst>
              <a:path h="2746339" w="2797197">
                <a:moveTo>
                  <a:pt x="0" y="0"/>
                </a:moveTo>
                <a:lnTo>
                  <a:pt x="2797197" y="0"/>
                </a:lnTo>
                <a:lnTo>
                  <a:pt x="2797197" y="2746338"/>
                </a:lnTo>
                <a:lnTo>
                  <a:pt x="0" y="2746338"/>
                </a:lnTo>
                <a:lnTo>
                  <a:pt x="0" y="0"/>
                </a:lnTo>
                <a:close/>
              </a:path>
            </a:pathLst>
          </a:custGeom>
          <a:blipFill>
            <a:blip r:embed="rId4">
              <a:alphaModFix amt="26000"/>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774905" y="497461"/>
            <a:ext cx="8369095" cy="1948815"/>
          </a:xfrm>
          <a:prstGeom prst="rect">
            <a:avLst/>
          </a:prstGeom>
        </p:spPr>
        <p:txBody>
          <a:bodyPr anchor="t" rtlCol="false" tIns="0" lIns="0" bIns="0" rIns="0">
            <a:spAutoFit/>
          </a:bodyPr>
          <a:lstStyle/>
          <a:p>
            <a:pPr algn="ctr">
              <a:lnSpc>
                <a:spcPts val="15960"/>
              </a:lnSpc>
              <a:spcBef>
                <a:spcPct val="0"/>
              </a:spcBef>
            </a:pPr>
            <a:r>
              <a:rPr lang="en-US" sz="11400">
                <a:solidFill>
                  <a:srgbClr val="FFFFFF"/>
                </a:solidFill>
                <a:latin typeface="Anton"/>
                <a:ea typeface="Anton"/>
                <a:cs typeface="Anton"/>
                <a:sym typeface="Anton"/>
              </a:rPr>
              <a:t>INTRODUCTION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15125139" y="4441838"/>
            <a:ext cx="2797197" cy="2746339"/>
          </a:xfrm>
          <a:custGeom>
            <a:avLst/>
            <a:gdLst/>
            <a:ahLst/>
            <a:cxnLst/>
            <a:rect r="r" b="b" t="t" l="l"/>
            <a:pathLst>
              <a:path h="2746339" w="2797197">
                <a:moveTo>
                  <a:pt x="0" y="0"/>
                </a:moveTo>
                <a:lnTo>
                  <a:pt x="2797197" y="0"/>
                </a:lnTo>
                <a:lnTo>
                  <a:pt x="2797197" y="2746339"/>
                </a:lnTo>
                <a:lnTo>
                  <a:pt x="0" y="2746339"/>
                </a:lnTo>
                <a:lnTo>
                  <a:pt x="0" y="0"/>
                </a:lnTo>
                <a:close/>
              </a:path>
            </a:pathLst>
          </a:custGeom>
          <a:blipFill>
            <a:blip r:embed="rId3">
              <a:alphaModFix amt="26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285387" y="3564098"/>
            <a:ext cx="2118227" cy="1755481"/>
          </a:xfrm>
          <a:custGeom>
            <a:avLst/>
            <a:gdLst/>
            <a:ahLst/>
            <a:cxnLst/>
            <a:rect r="r" b="b" t="t" l="l"/>
            <a:pathLst>
              <a:path h="1755481" w="2118227">
                <a:moveTo>
                  <a:pt x="0" y="0"/>
                </a:moveTo>
                <a:lnTo>
                  <a:pt x="2118227" y="0"/>
                </a:lnTo>
                <a:lnTo>
                  <a:pt x="2118227" y="1755481"/>
                </a:lnTo>
                <a:lnTo>
                  <a:pt x="0" y="1755481"/>
                </a:lnTo>
                <a:lnTo>
                  <a:pt x="0" y="0"/>
                </a:lnTo>
                <a:close/>
              </a:path>
            </a:pathLst>
          </a:custGeom>
          <a:blipFill>
            <a:blip r:embed="rId5"/>
            <a:stretch>
              <a:fillRect l="0" t="0" r="0" b="0"/>
            </a:stretch>
          </a:blipFill>
        </p:spPr>
      </p:sp>
      <p:sp>
        <p:nvSpPr>
          <p:cNvPr name="Freeform 5" id="5"/>
          <p:cNvSpPr/>
          <p:nvPr/>
        </p:nvSpPr>
        <p:spPr>
          <a:xfrm flipH="false" flipV="false" rot="0">
            <a:off x="4220963" y="3146923"/>
            <a:ext cx="4316386" cy="2589831"/>
          </a:xfrm>
          <a:custGeom>
            <a:avLst/>
            <a:gdLst/>
            <a:ahLst/>
            <a:cxnLst/>
            <a:rect r="r" b="b" t="t" l="l"/>
            <a:pathLst>
              <a:path h="2589831" w="4316386">
                <a:moveTo>
                  <a:pt x="0" y="0"/>
                </a:moveTo>
                <a:lnTo>
                  <a:pt x="4316385" y="0"/>
                </a:lnTo>
                <a:lnTo>
                  <a:pt x="4316385" y="2589831"/>
                </a:lnTo>
                <a:lnTo>
                  <a:pt x="0" y="2589831"/>
                </a:lnTo>
                <a:lnTo>
                  <a:pt x="0" y="0"/>
                </a:lnTo>
                <a:close/>
              </a:path>
            </a:pathLst>
          </a:custGeom>
          <a:blipFill>
            <a:blip r:embed="rId6"/>
            <a:stretch>
              <a:fillRect l="0" t="0" r="0" b="0"/>
            </a:stretch>
          </a:blipFill>
        </p:spPr>
      </p:sp>
      <p:sp>
        <p:nvSpPr>
          <p:cNvPr name="Freeform 6" id="6"/>
          <p:cNvSpPr/>
          <p:nvPr/>
        </p:nvSpPr>
        <p:spPr>
          <a:xfrm flipH="false" flipV="false" rot="0">
            <a:off x="2344501" y="6480317"/>
            <a:ext cx="4230106" cy="2047026"/>
          </a:xfrm>
          <a:custGeom>
            <a:avLst/>
            <a:gdLst/>
            <a:ahLst/>
            <a:cxnLst/>
            <a:rect r="r" b="b" t="t" l="l"/>
            <a:pathLst>
              <a:path h="2047026" w="4230106">
                <a:moveTo>
                  <a:pt x="0" y="0"/>
                </a:moveTo>
                <a:lnTo>
                  <a:pt x="4230106" y="0"/>
                </a:lnTo>
                <a:lnTo>
                  <a:pt x="4230106" y="2047026"/>
                </a:lnTo>
                <a:lnTo>
                  <a:pt x="0" y="2047026"/>
                </a:lnTo>
                <a:lnTo>
                  <a:pt x="0" y="0"/>
                </a:lnTo>
                <a:close/>
              </a:path>
            </a:pathLst>
          </a:custGeom>
          <a:blipFill>
            <a:blip r:embed="rId7"/>
            <a:stretch>
              <a:fillRect l="0" t="-1156" r="0" b="-2166"/>
            </a:stretch>
          </a:blipFill>
        </p:spPr>
      </p:sp>
      <p:sp>
        <p:nvSpPr>
          <p:cNvPr name="Freeform 7" id="7"/>
          <p:cNvSpPr/>
          <p:nvPr/>
        </p:nvSpPr>
        <p:spPr>
          <a:xfrm flipH="false" flipV="false" rot="0">
            <a:off x="9144000" y="3146923"/>
            <a:ext cx="4479755" cy="1996577"/>
          </a:xfrm>
          <a:custGeom>
            <a:avLst/>
            <a:gdLst/>
            <a:ahLst/>
            <a:cxnLst/>
            <a:rect r="r" b="b" t="t" l="l"/>
            <a:pathLst>
              <a:path h="1996577" w="4479755">
                <a:moveTo>
                  <a:pt x="0" y="0"/>
                </a:moveTo>
                <a:lnTo>
                  <a:pt x="4479755" y="0"/>
                </a:lnTo>
                <a:lnTo>
                  <a:pt x="4479755" y="1996577"/>
                </a:lnTo>
                <a:lnTo>
                  <a:pt x="0" y="1996577"/>
                </a:lnTo>
                <a:lnTo>
                  <a:pt x="0" y="0"/>
                </a:lnTo>
                <a:close/>
              </a:path>
            </a:pathLst>
          </a:custGeom>
          <a:blipFill>
            <a:blip r:embed="rId8"/>
            <a:stretch>
              <a:fillRect l="0" t="0" r="-3950" b="0"/>
            </a:stretch>
          </a:blipFill>
        </p:spPr>
      </p:sp>
      <p:sp>
        <p:nvSpPr>
          <p:cNvPr name="Freeform 8" id="8"/>
          <p:cNvSpPr/>
          <p:nvPr/>
        </p:nvSpPr>
        <p:spPr>
          <a:xfrm flipH="false" flipV="false" rot="0">
            <a:off x="15007110" y="3443550"/>
            <a:ext cx="1996577" cy="1996577"/>
          </a:xfrm>
          <a:custGeom>
            <a:avLst/>
            <a:gdLst/>
            <a:ahLst/>
            <a:cxnLst/>
            <a:rect r="r" b="b" t="t" l="l"/>
            <a:pathLst>
              <a:path h="1996577" w="1996577">
                <a:moveTo>
                  <a:pt x="0" y="0"/>
                </a:moveTo>
                <a:lnTo>
                  <a:pt x="1996577" y="0"/>
                </a:lnTo>
                <a:lnTo>
                  <a:pt x="1996577" y="1996577"/>
                </a:lnTo>
                <a:lnTo>
                  <a:pt x="0" y="1996577"/>
                </a:lnTo>
                <a:lnTo>
                  <a:pt x="0" y="0"/>
                </a:lnTo>
                <a:close/>
              </a:path>
            </a:pathLst>
          </a:custGeom>
          <a:blipFill>
            <a:blip r:embed="rId9"/>
            <a:stretch>
              <a:fillRect l="0" t="0" r="0" b="0"/>
            </a:stretch>
          </a:blipFill>
        </p:spPr>
      </p:sp>
      <p:sp>
        <p:nvSpPr>
          <p:cNvPr name="Freeform 9" id="9"/>
          <p:cNvSpPr/>
          <p:nvPr/>
        </p:nvSpPr>
        <p:spPr>
          <a:xfrm flipH="false" flipV="false" rot="0">
            <a:off x="7513700" y="6480317"/>
            <a:ext cx="4095186" cy="2047026"/>
          </a:xfrm>
          <a:custGeom>
            <a:avLst/>
            <a:gdLst/>
            <a:ahLst/>
            <a:cxnLst/>
            <a:rect r="r" b="b" t="t" l="l"/>
            <a:pathLst>
              <a:path h="2047026" w="4095186">
                <a:moveTo>
                  <a:pt x="0" y="0"/>
                </a:moveTo>
                <a:lnTo>
                  <a:pt x="4095186" y="0"/>
                </a:lnTo>
                <a:lnTo>
                  <a:pt x="4095186" y="2047026"/>
                </a:lnTo>
                <a:lnTo>
                  <a:pt x="0" y="2047026"/>
                </a:lnTo>
                <a:lnTo>
                  <a:pt x="0" y="0"/>
                </a:lnTo>
                <a:close/>
              </a:path>
            </a:pathLst>
          </a:custGeom>
          <a:blipFill>
            <a:blip r:embed="rId10"/>
            <a:stretch>
              <a:fillRect l="0" t="-5760" r="0" b="-6770"/>
            </a:stretch>
          </a:blipFill>
        </p:spPr>
      </p:sp>
      <p:sp>
        <p:nvSpPr>
          <p:cNvPr name="Freeform 10" id="10"/>
          <p:cNvSpPr/>
          <p:nvPr/>
        </p:nvSpPr>
        <p:spPr>
          <a:xfrm flipH="false" flipV="false" rot="0">
            <a:off x="13216354" y="6480317"/>
            <a:ext cx="3581511" cy="2047026"/>
          </a:xfrm>
          <a:custGeom>
            <a:avLst/>
            <a:gdLst/>
            <a:ahLst/>
            <a:cxnLst/>
            <a:rect r="r" b="b" t="t" l="l"/>
            <a:pathLst>
              <a:path h="2047026" w="3581511">
                <a:moveTo>
                  <a:pt x="0" y="0"/>
                </a:moveTo>
                <a:lnTo>
                  <a:pt x="3581511" y="0"/>
                </a:lnTo>
                <a:lnTo>
                  <a:pt x="3581511" y="2047026"/>
                </a:lnTo>
                <a:lnTo>
                  <a:pt x="0" y="2047026"/>
                </a:lnTo>
                <a:lnTo>
                  <a:pt x="0" y="0"/>
                </a:lnTo>
                <a:close/>
              </a:path>
            </a:pathLst>
          </a:custGeom>
          <a:blipFill>
            <a:blip r:embed="rId11"/>
            <a:stretch>
              <a:fillRect l="0" t="0" r="0" b="-16641"/>
            </a:stretch>
          </a:blipFill>
        </p:spPr>
      </p:sp>
      <p:sp>
        <p:nvSpPr>
          <p:cNvPr name="TextBox 11" id="11"/>
          <p:cNvSpPr txBox="true"/>
          <p:nvPr/>
        </p:nvSpPr>
        <p:spPr>
          <a:xfrm rot="0">
            <a:off x="5664092" y="1676400"/>
            <a:ext cx="8935562" cy="1088201"/>
          </a:xfrm>
          <a:prstGeom prst="rect">
            <a:avLst/>
          </a:prstGeom>
        </p:spPr>
        <p:txBody>
          <a:bodyPr anchor="t" rtlCol="false" tIns="0" lIns="0" bIns="0" rIns="0">
            <a:spAutoFit/>
          </a:bodyPr>
          <a:lstStyle/>
          <a:p>
            <a:pPr algn="l">
              <a:lnSpc>
                <a:spcPts val="6843"/>
              </a:lnSpc>
            </a:pPr>
            <a:r>
              <a:rPr lang="en-US" sz="11405">
                <a:solidFill>
                  <a:srgbClr val="FFFFFF"/>
                </a:solidFill>
                <a:latin typeface="Anton"/>
                <a:ea typeface="Anton"/>
                <a:cs typeface="Anton"/>
                <a:sym typeface="Anton"/>
              </a:rPr>
              <a:t>TECH STACK</a:t>
            </a:r>
          </a:p>
        </p:txBody>
      </p:sp>
      <p:sp>
        <p:nvSpPr>
          <p:cNvPr name="TextBox 12" id="12"/>
          <p:cNvSpPr txBox="true"/>
          <p:nvPr/>
        </p:nvSpPr>
        <p:spPr>
          <a:xfrm rot="0">
            <a:off x="16388820" y="8757924"/>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05</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2386705" y="4981180"/>
            <a:ext cx="1894745" cy="1860295"/>
          </a:xfrm>
          <a:custGeom>
            <a:avLst/>
            <a:gdLst/>
            <a:ahLst/>
            <a:cxnLst/>
            <a:rect r="r" b="b" t="t" l="l"/>
            <a:pathLst>
              <a:path h="1860295" w="1894745">
                <a:moveTo>
                  <a:pt x="0" y="0"/>
                </a:moveTo>
                <a:lnTo>
                  <a:pt x="1894745" y="0"/>
                </a:lnTo>
                <a:lnTo>
                  <a:pt x="1894745" y="1860295"/>
                </a:lnTo>
                <a:lnTo>
                  <a:pt x="0" y="1860295"/>
                </a:lnTo>
                <a:lnTo>
                  <a:pt x="0" y="0"/>
                </a:lnTo>
                <a:close/>
              </a:path>
            </a:pathLst>
          </a:custGeom>
          <a:blipFill>
            <a:blip r:embed="rId3">
              <a:alphaModFix amt="26000"/>
              <a:extLst>
                <a:ext uri="{96DAC541-7B7A-43D3-8B79-37D633B846F1}">
                  <asvg:svgBlip xmlns:asvg="http://schemas.microsoft.com/office/drawing/2016/SVG/main" r:embed="rId4"/>
                </a:ext>
              </a:extLst>
            </a:blip>
            <a:stretch>
              <a:fillRect l="0" t="0" r="0" b="0"/>
            </a:stretch>
          </a:blipFill>
        </p:spPr>
      </p:sp>
      <p:sp>
        <p:nvSpPr>
          <p:cNvPr name="AutoShape 4" id="4"/>
          <p:cNvSpPr/>
          <p:nvPr/>
        </p:nvSpPr>
        <p:spPr>
          <a:xfrm>
            <a:off x="9153525" y="2534586"/>
            <a:ext cx="0" cy="733862"/>
          </a:xfrm>
          <a:prstGeom prst="line">
            <a:avLst/>
          </a:prstGeom>
          <a:ln cap="flat" w="38100">
            <a:solidFill>
              <a:srgbClr val="FFFFFF"/>
            </a:solidFill>
            <a:prstDash val="solid"/>
            <a:headEnd type="none" len="sm" w="sm"/>
            <a:tailEnd type="none" len="sm" w="sm"/>
          </a:ln>
        </p:spPr>
      </p:sp>
      <p:grpSp>
        <p:nvGrpSpPr>
          <p:cNvPr name="Group 5" id="5"/>
          <p:cNvGrpSpPr/>
          <p:nvPr/>
        </p:nvGrpSpPr>
        <p:grpSpPr>
          <a:xfrm rot="0">
            <a:off x="7597387" y="1176074"/>
            <a:ext cx="3112276" cy="1358512"/>
            <a:chOff x="0" y="0"/>
            <a:chExt cx="819694" cy="357797"/>
          </a:xfrm>
        </p:grpSpPr>
        <p:sp>
          <p:nvSpPr>
            <p:cNvPr name="Freeform 6" id="6"/>
            <p:cNvSpPr/>
            <p:nvPr/>
          </p:nvSpPr>
          <p:spPr>
            <a:xfrm flipH="false" flipV="false" rot="0">
              <a:off x="0" y="0"/>
              <a:ext cx="819694" cy="357797"/>
            </a:xfrm>
            <a:custGeom>
              <a:avLst/>
              <a:gdLst/>
              <a:ahLst/>
              <a:cxnLst/>
              <a:rect r="r" b="b" t="t" l="l"/>
              <a:pathLst>
                <a:path h="357797" w="819694">
                  <a:moveTo>
                    <a:pt x="126865" y="0"/>
                  </a:moveTo>
                  <a:lnTo>
                    <a:pt x="692829" y="0"/>
                  </a:lnTo>
                  <a:cubicBezTo>
                    <a:pt x="726476" y="0"/>
                    <a:pt x="758744" y="13366"/>
                    <a:pt x="782536" y="37158"/>
                  </a:cubicBezTo>
                  <a:cubicBezTo>
                    <a:pt x="806328" y="60950"/>
                    <a:pt x="819694" y="93218"/>
                    <a:pt x="819694" y="126865"/>
                  </a:cubicBezTo>
                  <a:lnTo>
                    <a:pt x="819694" y="230933"/>
                  </a:lnTo>
                  <a:cubicBezTo>
                    <a:pt x="819694" y="264579"/>
                    <a:pt x="806328" y="296848"/>
                    <a:pt x="782536" y="320640"/>
                  </a:cubicBezTo>
                  <a:cubicBezTo>
                    <a:pt x="758744" y="344431"/>
                    <a:pt x="726476" y="357797"/>
                    <a:pt x="692829" y="357797"/>
                  </a:cubicBezTo>
                  <a:lnTo>
                    <a:pt x="126865" y="357797"/>
                  </a:lnTo>
                  <a:cubicBezTo>
                    <a:pt x="93218" y="357797"/>
                    <a:pt x="60950" y="344431"/>
                    <a:pt x="37158" y="320640"/>
                  </a:cubicBezTo>
                  <a:cubicBezTo>
                    <a:pt x="13366" y="296848"/>
                    <a:pt x="0" y="264579"/>
                    <a:pt x="0" y="230933"/>
                  </a:cubicBezTo>
                  <a:lnTo>
                    <a:pt x="0" y="126865"/>
                  </a:lnTo>
                  <a:cubicBezTo>
                    <a:pt x="0" y="93218"/>
                    <a:pt x="13366" y="60950"/>
                    <a:pt x="37158" y="37158"/>
                  </a:cubicBezTo>
                  <a:cubicBezTo>
                    <a:pt x="60950" y="13366"/>
                    <a:pt x="93218" y="0"/>
                    <a:pt x="126865" y="0"/>
                  </a:cubicBezTo>
                  <a:close/>
                </a:path>
              </a:pathLst>
            </a:custGeom>
            <a:solidFill>
              <a:srgbClr val="240960">
                <a:alpha val="42745"/>
              </a:srgbClr>
            </a:solidFill>
          </p:spPr>
        </p:sp>
        <p:sp>
          <p:nvSpPr>
            <p:cNvPr name="TextBox 7" id="7"/>
            <p:cNvSpPr txBox="true"/>
            <p:nvPr/>
          </p:nvSpPr>
          <p:spPr>
            <a:xfrm>
              <a:off x="0" y="-57150"/>
              <a:ext cx="819694" cy="414947"/>
            </a:xfrm>
            <a:prstGeom prst="rect">
              <a:avLst/>
            </a:prstGeom>
          </p:spPr>
          <p:txBody>
            <a:bodyPr anchor="ctr" rtlCol="false" tIns="50800" lIns="50800" bIns="50800" rIns="50800"/>
            <a:lstStyle/>
            <a:p>
              <a:pPr algn="ctr">
                <a:lnSpc>
                  <a:spcPts val="3467"/>
                </a:lnSpc>
              </a:pPr>
            </a:p>
          </p:txBody>
        </p:sp>
      </p:grpSp>
      <p:sp>
        <p:nvSpPr>
          <p:cNvPr name="TextBox 8" id="8"/>
          <p:cNvSpPr txBox="true"/>
          <p:nvPr/>
        </p:nvSpPr>
        <p:spPr>
          <a:xfrm rot="0">
            <a:off x="5391497" y="457112"/>
            <a:ext cx="7524055" cy="531443"/>
          </a:xfrm>
          <a:prstGeom prst="rect">
            <a:avLst/>
          </a:prstGeom>
        </p:spPr>
        <p:txBody>
          <a:bodyPr anchor="t" rtlCol="false" tIns="0" lIns="0" bIns="0" rIns="0">
            <a:spAutoFit/>
          </a:bodyPr>
          <a:lstStyle/>
          <a:p>
            <a:pPr algn="ctr">
              <a:lnSpc>
                <a:spcPts val="4307"/>
              </a:lnSpc>
              <a:spcBef>
                <a:spcPct val="0"/>
              </a:spcBef>
            </a:pPr>
            <a:r>
              <a:rPr lang="en-US" sz="3077" spc="1116">
                <a:solidFill>
                  <a:srgbClr val="FFFFFF"/>
                </a:solidFill>
                <a:latin typeface="RQND Pro Medium"/>
                <a:ea typeface="RQND Pro Medium"/>
                <a:cs typeface="RQND Pro Medium"/>
                <a:sym typeface="RQND Pro Medium"/>
              </a:rPr>
              <a:t>FLOWCHART</a:t>
            </a:r>
          </a:p>
        </p:txBody>
      </p:sp>
      <p:grpSp>
        <p:nvGrpSpPr>
          <p:cNvPr name="Group 9" id="9"/>
          <p:cNvGrpSpPr/>
          <p:nvPr/>
        </p:nvGrpSpPr>
        <p:grpSpPr>
          <a:xfrm rot="0">
            <a:off x="13719563" y="6842380"/>
            <a:ext cx="3857031" cy="3216762"/>
            <a:chOff x="0" y="0"/>
            <a:chExt cx="1015843" cy="847213"/>
          </a:xfrm>
        </p:grpSpPr>
        <p:sp>
          <p:nvSpPr>
            <p:cNvPr name="Freeform 10" id="10"/>
            <p:cNvSpPr/>
            <p:nvPr/>
          </p:nvSpPr>
          <p:spPr>
            <a:xfrm flipH="false" flipV="false" rot="0">
              <a:off x="0" y="0"/>
              <a:ext cx="1015844" cy="847213"/>
            </a:xfrm>
            <a:custGeom>
              <a:avLst/>
              <a:gdLst/>
              <a:ahLst/>
              <a:cxnLst/>
              <a:rect r="r" b="b" t="t" l="l"/>
              <a:pathLst>
                <a:path h="847213" w="1015844">
                  <a:moveTo>
                    <a:pt x="102368" y="0"/>
                  </a:moveTo>
                  <a:lnTo>
                    <a:pt x="913475" y="0"/>
                  </a:lnTo>
                  <a:cubicBezTo>
                    <a:pt x="970012" y="0"/>
                    <a:pt x="1015844" y="45832"/>
                    <a:pt x="1015844" y="102368"/>
                  </a:cubicBezTo>
                  <a:lnTo>
                    <a:pt x="1015844" y="744845"/>
                  </a:lnTo>
                  <a:cubicBezTo>
                    <a:pt x="1015844" y="801381"/>
                    <a:pt x="970012" y="847213"/>
                    <a:pt x="913475" y="847213"/>
                  </a:cubicBezTo>
                  <a:lnTo>
                    <a:pt x="102368" y="847213"/>
                  </a:lnTo>
                  <a:cubicBezTo>
                    <a:pt x="45832" y="847213"/>
                    <a:pt x="0" y="801381"/>
                    <a:pt x="0" y="744845"/>
                  </a:cubicBezTo>
                  <a:lnTo>
                    <a:pt x="0" y="102368"/>
                  </a:lnTo>
                  <a:cubicBezTo>
                    <a:pt x="0" y="45832"/>
                    <a:pt x="45832" y="0"/>
                    <a:pt x="102368" y="0"/>
                  </a:cubicBezTo>
                  <a:close/>
                </a:path>
              </a:pathLst>
            </a:custGeom>
            <a:solidFill>
              <a:srgbClr val="240960">
                <a:alpha val="42745"/>
              </a:srgbClr>
            </a:solidFill>
          </p:spPr>
        </p:sp>
        <p:sp>
          <p:nvSpPr>
            <p:cNvPr name="TextBox 11" id="11"/>
            <p:cNvSpPr txBox="true"/>
            <p:nvPr/>
          </p:nvSpPr>
          <p:spPr>
            <a:xfrm>
              <a:off x="0" y="-57150"/>
              <a:ext cx="1015843" cy="904363"/>
            </a:xfrm>
            <a:prstGeom prst="rect">
              <a:avLst/>
            </a:prstGeom>
          </p:spPr>
          <p:txBody>
            <a:bodyPr anchor="ctr" rtlCol="false" tIns="50800" lIns="50800" bIns="50800" rIns="50800"/>
            <a:lstStyle/>
            <a:p>
              <a:pPr algn="ctr">
                <a:lnSpc>
                  <a:spcPts val="3467"/>
                </a:lnSpc>
              </a:pPr>
            </a:p>
          </p:txBody>
        </p:sp>
      </p:grpSp>
      <p:sp>
        <p:nvSpPr>
          <p:cNvPr name="TextBox 12" id="12"/>
          <p:cNvSpPr txBox="true"/>
          <p:nvPr/>
        </p:nvSpPr>
        <p:spPr>
          <a:xfrm rot="0">
            <a:off x="16644433" y="132722"/>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06</a:t>
            </a:r>
          </a:p>
        </p:txBody>
      </p:sp>
      <p:sp>
        <p:nvSpPr>
          <p:cNvPr name="TextBox 13" id="13"/>
          <p:cNvSpPr txBox="true"/>
          <p:nvPr/>
        </p:nvSpPr>
        <p:spPr>
          <a:xfrm rot="0">
            <a:off x="7587862" y="1440989"/>
            <a:ext cx="3112276" cy="752481"/>
          </a:xfrm>
          <a:prstGeom prst="rect">
            <a:avLst/>
          </a:prstGeom>
        </p:spPr>
        <p:txBody>
          <a:bodyPr anchor="t" rtlCol="false" tIns="0" lIns="0" bIns="0" rIns="0">
            <a:spAutoFit/>
          </a:bodyPr>
          <a:lstStyle/>
          <a:p>
            <a:pPr algn="ctr">
              <a:lnSpc>
                <a:spcPts val="6299"/>
              </a:lnSpc>
              <a:spcBef>
                <a:spcPct val="0"/>
              </a:spcBef>
            </a:pPr>
            <a:r>
              <a:rPr lang="en-US" sz="4499">
                <a:solidFill>
                  <a:srgbClr val="FFFFFF"/>
                </a:solidFill>
                <a:latin typeface="Anton"/>
                <a:ea typeface="Anton"/>
                <a:cs typeface="Anton"/>
                <a:sym typeface="Anton"/>
              </a:rPr>
              <a:t>THE BIG IDEA</a:t>
            </a:r>
          </a:p>
        </p:txBody>
      </p:sp>
      <p:sp>
        <p:nvSpPr>
          <p:cNvPr name="AutoShape 14" id="14"/>
          <p:cNvSpPr/>
          <p:nvPr/>
        </p:nvSpPr>
        <p:spPr>
          <a:xfrm>
            <a:off x="2367655" y="3315593"/>
            <a:ext cx="13198008" cy="0"/>
          </a:xfrm>
          <a:prstGeom prst="line">
            <a:avLst/>
          </a:prstGeom>
          <a:ln cap="flat" w="38100">
            <a:solidFill>
              <a:srgbClr val="FFFFFF"/>
            </a:solidFill>
            <a:prstDash val="solid"/>
            <a:headEnd type="none" len="sm" w="sm"/>
            <a:tailEnd type="none" len="sm" w="sm"/>
          </a:ln>
        </p:spPr>
      </p:sp>
      <p:sp>
        <p:nvSpPr>
          <p:cNvPr name="AutoShape 15" id="15"/>
          <p:cNvSpPr/>
          <p:nvPr/>
        </p:nvSpPr>
        <p:spPr>
          <a:xfrm>
            <a:off x="2386705" y="3315593"/>
            <a:ext cx="0" cy="733862"/>
          </a:xfrm>
          <a:prstGeom prst="line">
            <a:avLst/>
          </a:prstGeom>
          <a:ln cap="flat" w="38100">
            <a:solidFill>
              <a:srgbClr val="FFFFFF"/>
            </a:solidFill>
            <a:prstDash val="solid"/>
            <a:headEnd type="none" len="sm" w="sm"/>
            <a:tailEnd type="none" len="sm" w="sm"/>
          </a:ln>
        </p:spPr>
      </p:sp>
      <p:sp>
        <p:nvSpPr>
          <p:cNvPr name="AutoShape 16" id="16"/>
          <p:cNvSpPr/>
          <p:nvPr/>
        </p:nvSpPr>
        <p:spPr>
          <a:xfrm>
            <a:off x="15546612" y="3315593"/>
            <a:ext cx="0" cy="481025"/>
          </a:xfrm>
          <a:prstGeom prst="line">
            <a:avLst/>
          </a:prstGeom>
          <a:ln cap="flat" w="38100">
            <a:solidFill>
              <a:srgbClr val="FFFFFF"/>
            </a:solidFill>
            <a:prstDash val="solid"/>
            <a:headEnd type="none" len="sm" w="sm"/>
            <a:tailEnd type="none" len="sm" w="sm"/>
          </a:ln>
        </p:spPr>
      </p:sp>
      <p:grpSp>
        <p:nvGrpSpPr>
          <p:cNvPr name="Group 17" id="17"/>
          <p:cNvGrpSpPr/>
          <p:nvPr/>
        </p:nvGrpSpPr>
        <p:grpSpPr>
          <a:xfrm rot="0">
            <a:off x="1287157" y="4049455"/>
            <a:ext cx="2160995" cy="704507"/>
            <a:chOff x="0" y="0"/>
            <a:chExt cx="569151" cy="185549"/>
          </a:xfrm>
        </p:grpSpPr>
        <p:sp>
          <p:nvSpPr>
            <p:cNvPr name="Freeform 18" id="18"/>
            <p:cNvSpPr/>
            <p:nvPr/>
          </p:nvSpPr>
          <p:spPr>
            <a:xfrm flipH="false" flipV="false" rot="0">
              <a:off x="0" y="0"/>
              <a:ext cx="569151" cy="185549"/>
            </a:xfrm>
            <a:custGeom>
              <a:avLst/>
              <a:gdLst/>
              <a:ahLst/>
              <a:cxnLst/>
              <a:rect r="r" b="b" t="t" l="l"/>
              <a:pathLst>
                <a:path h="185549" w="569151">
                  <a:moveTo>
                    <a:pt x="92775" y="0"/>
                  </a:moveTo>
                  <a:lnTo>
                    <a:pt x="476376" y="0"/>
                  </a:lnTo>
                  <a:cubicBezTo>
                    <a:pt x="500982" y="0"/>
                    <a:pt x="524579" y="9774"/>
                    <a:pt x="541978" y="27173"/>
                  </a:cubicBezTo>
                  <a:cubicBezTo>
                    <a:pt x="559376" y="44572"/>
                    <a:pt x="569151" y="68169"/>
                    <a:pt x="569151" y="92775"/>
                  </a:cubicBezTo>
                  <a:lnTo>
                    <a:pt x="569151" y="92775"/>
                  </a:lnTo>
                  <a:cubicBezTo>
                    <a:pt x="569151" y="117380"/>
                    <a:pt x="559376" y="140977"/>
                    <a:pt x="541978" y="158376"/>
                  </a:cubicBezTo>
                  <a:cubicBezTo>
                    <a:pt x="524579" y="175775"/>
                    <a:pt x="500982" y="185549"/>
                    <a:pt x="476376" y="185549"/>
                  </a:cubicBezTo>
                  <a:lnTo>
                    <a:pt x="92775" y="185549"/>
                  </a:lnTo>
                  <a:cubicBezTo>
                    <a:pt x="68169" y="185549"/>
                    <a:pt x="44572" y="175775"/>
                    <a:pt x="27173" y="158376"/>
                  </a:cubicBezTo>
                  <a:cubicBezTo>
                    <a:pt x="9774" y="140977"/>
                    <a:pt x="0" y="117380"/>
                    <a:pt x="0" y="92775"/>
                  </a:cubicBezTo>
                  <a:lnTo>
                    <a:pt x="0" y="92775"/>
                  </a:lnTo>
                  <a:cubicBezTo>
                    <a:pt x="0" y="68169"/>
                    <a:pt x="9774" y="44572"/>
                    <a:pt x="27173" y="27173"/>
                  </a:cubicBezTo>
                  <a:cubicBezTo>
                    <a:pt x="44572" y="9774"/>
                    <a:pt x="68169" y="0"/>
                    <a:pt x="92775" y="0"/>
                  </a:cubicBezTo>
                  <a:close/>
                </a:path>
              </a:pathLst>
            </a:custGeom>
            <a:solidFill>
              <a:srgbClr val="240960">
                <a:alpha val="42745"/>
              </a:srgbClr>
            </a:solidFill>
          </p:spPr>
        </p:sp>
        <p:sp>
          <p:nvSpPr>
            <p:cNvPr name="TextBox 19" id="19"/>
            <p:cNvSpPr txBox="true"/>
            <p:nvPr/>
          </p:nvSpPr>
          <p:spPr>
            <a:xfrm>
              <a:off x="0" y="-57150"/>
              <a:ext cx="569151" cy="242699"/>
            </a:xfrm>
            <a:prstGeom prst="rect">
              <a:avLst/>
            </a:prstGeom>
          </p:spPr>
          <p:txBody>
            <a:bodyPr anchor="ctr" rtlCol="false" tIns="50800" lIns="50800" bIns="50800" rIns="50800"/>
            <a:lstStyle/>
            <a:p>
              <a:pPr algn="ctr">
                <a:lnSpc>
                  <a:spcPts val="3467"/>
                </a:lnSpc>
              </a:pPr>
            </a:p>
          </p:txBody>
        </p:sp>
      </p:grpSp>
      <p:grpSp>
        <p:nvGrpSpPr>
          <p:cNvPr name="Group 20" id="20"/>
          <p:cNvGrpSpPr/>
          <p:nvPr/>
        </p:nvGrpSpPr>
        <p:grpSpPr>
          <a:xfrm rot="0">
            <a:off x="14353018" y="3960479"/>
            <a:ext cx="2425288" cy="787098"/>
            <a:chOff x="0" y="0"/>
            <a:chExt cx="638759" cy="207302"/>
          </a:xfrm>
        </p:grpSpPr>
        <p:sp>
          <p:nvSpPr>
            <p:cNvPr name="Freeform 21" id="21"/>
            <p:cNvSpPr/>
            <p:nvPr/>
          </p:nvSpPr>
          <p:spPr>
            <a:xfrm flipH="false" flipV="false" rot="0">
              <a:off x="0" y="0"/>
              <a:ext cx="638759" cy="207302"/>
            </a:xfrm>
            <a:custGeom>
              <a:avLst/>
              <a:gdLst/>
              <a:ahLst/>
              <a:cxnLst/>
              <a:rect r="r" b="b" t="t" l="l"/>
              <a:pathLst>
                <a:path h="207302" w="638759">
                  <a:moveTo>
                    <a:pt x="103651" y="0"/>
                  </a:moveTo>
                  <a:lnTo>
                    <a:pt x="535108" y="0"/>
                  </a:lnTo>
                  <a:cubicBezTo>
                    <a:pt x="562598" y="0"/>
                    <a:pt x="588962" y="10920"/>
                    <a:pt x="608400" y="30359"/>
                  </a:cubicBezTo>
                  <a:cubicBezTo>
                    <a:pt x="627839" y="49797"/>
                    <a:pt x="638759" y="76161"/>
                    <a:pt x="638759" y="103651"/>
                  </a:cubicBezTo>
                  <a:lnTo>
                    <a:pt x="638759" y="103651"/>
                  </a:lnTo>
                  <a:cubicBezTo>
                    <a:pt x="638759" y="131141"/>
                    <a:pt x="627839" y="157505"/>
                    <a:pt x="608400" y="176943"/>
                  </a:cubicBezTo>
                  <a:cubicBezTo>
                    <a:pt x="588962" y="196381"/>
                    <a:pt x="562598" y="207302"/>
                    <a:pt x="535108" y="207302"/>
                  </a:cubicBezTo>
                  <a:lnTo>
                    <a:pt x="103651" y="207302"/>
                  </a:lnTo>
                  <a:cubicBezTo>
                    <a:pt x="76161" y="207302"/>
                    <a:pt x="49797" y="196381"/>
                    <a:pt x="30359" y="176943"/>
                  </a:cubicBezTo>
                  <a:cubicBezTo>
                    <a:pt x="10920" y="157505"/>
                    <a:pt x="0" y="131141"/>
                    <a:pt x="0" y="103651"/>
                  </a:cubicBezTo>
                  <a:lnTo>
                    <a:pt x="0" y="103651"/>
                  </a:lnTo>
                  <a:cubicBezTo>
                    <a:pt x="0" y="76161"/>
                    <a:pt x="10920" y="49797"/>
                    <a:pt x="30359" y="30359"/>
                  </a:cubicBezTo>
                  <a:cubicBezTo>
                    <a:pt x="49797" y="10920"/>
                    <a:pt x="76161" y="0"/>
                    <a:pt x="103651" y="0"/>
                  </a:cubicBezTo>
                  <a:close/>
                </a:path>
              </a:pathLst>
            </a:custGeom>
            <a:solidFill>
              <a:srgbClr val="240960">
                <a:alpha val="42745"/>
              </a:srgbClr>
            </a:solidFill>
          </p:spPr>
        </p:sp>
        <p:sp>
          <p:nvSpPr>
            <p:cNvPr name="TextBox 22" id="22"/>
            <p:cNvSpPr txBox="true"/>
            <p:nvPr/>
          </p:nvSpPr>
          <p:spPr>
            <a:xfrm>
              <a:off x="0" y="-57150"/>
              <a:ext cx="638759" cy="264452"/>
            </a:xfrm>
            <a:prstGeom prst="rect">
              <a:avLst/>
            </a:prstGeom>
          </p:spPr>
          <p:txBody>
            <a:bodyPr anchor="ctr" rtlCol="false" tIns="50800" lIns="50800" bIns="50800" rIns="50800"/>
            <a:lstStyle/>
            <a:p>
              <a:pPr algn="ctr">
                <a:lnSpc>
                  <a:spcPts val="3467"/>
                </a:lnSpc>
              </a:pPr>
            </a:p>
          </p:txBody>
        </p:sp>
      </p:grpSp>
      <p:sp>
        <p:nvSpPr>
          <p:cNvPr name="TextBox 23" id="23"/>
          <p:cNvSpPr txBox="true"/>
          <p:nvPr/>
        </p:nvSpPr>
        <p:spPr>
          <a:xfrm rot="0">
            <a:off x="9139238" y="4652327"/>
            <a:ext cx="9525" cy="887095"/>
          </a:xfrm>
          <a:prstGeom prst="rect">
            <a:avLst/>
          </a:prstGeom>
        </p:spPr>
        <p:txBody>
          <a:bodyPr anchor="t" rtlCol="false" tIns="0" lIns="0" bIns="0" rIns="0">
            <a:spAutoFit/>
          </a:bodyPr>
          <a:lstStyle/>
          <a:p>
            <a:pPr algn="ctr">
              <a:lnSpc>
                <a:spcPts val="7279"/>
              </a:lnSpc>
            </a:pPr>
          </a:p>
        </p:txBody>
      </p:sp>
      <p:sp>
        <p:nvSpPr>
          <p:cNvPr name="TextBox 24" id="24"/>
          <p:cNvSpPr txBox="true"/>
          <p:nvPr/>
        </p:nvSpPr>
        <p:spPr>
          <a:xfrm rot="0">
            <a:off x="1441795" y="4135951"/>
            <a:ext cx="1889820" cy="514350"/>
          </a:xfrm>
          <a:prstGeom prst="rect">
            <a:avLst/>
          </a:prstGeom>
        </p:spPr>
        <p:txBody>
          <a:bodyPr anchor="t" rtlCol="false" tIns="0" lIns="0" bIns="0" rIns="0">
            <a:spAutoFit/>
          </a:bodyPr>
          <a:lstStyle/>
          <a:p>
            <a:pPr algn="ctr">
              <a:lnSpc>
                <a:spcPts val="4200"/>
              </a:lnSpc>
            </a:pPr>
            <a:r>
              <a:rPr lang="en-US" sz="3000">
                <a:solidFill>
                  <a:srgbClr val="FFFFFF"/>
                </a:solidFill>
                <a:latin typeface="Montaser Arabic"/>
                <a:ea typeface="Montaser Arabic"/>
                <a:cs typeface="Montaser Arabic"/>
                <a:sym typeface="Montaser Arabic"/>
              </a:rPr>
              <a:t>SERVICES</a:t>
            </a:r>
          </a:p>
        </p:txBody>
      </p:sp>
      <p:sp>
        <p:nvSpPr>
          <p:cNvPr name="TextBox 25" id="25"/>
          <p:cNvSpPr txBox="true"/>
          <p:nvPr/>
        </p:nvSpPr>
        <p:spPr>
          <a:xfrm rot="0">
            <a:off x="14491619" y="4115958"/>
            <a:ext cx="2148086" cy="514350"/>
          </a:xfrm>
          <a:prstGeom prst="rect">
            <a:avLst/>
          </a:prstGeom>
        </p:spPr>
        <p:txBody>
          <a:bodyPr anchor="t" rtlCol="false" tIns="0" lIns="0" bIns="0" rIns="0">
            <a:spAutoFit/>
          </a:bodyPr>
          <a:lstStyle/>
          <a:p>
            <a:pPr algn="ctr">
              <a:lnSpc>
                <a:spcPts val="4200"/>
              </a:lnSpc>
            </a:pPr>
            <a:r>
              <a:rPr lang="en-US" sz="3000">
                <a:solidFill>
                  <a:srgbClr val="FFFFFF"/>
                </a:solidFill>
                <a:latin typeface="Montaser Arabic"/>
                <a:ea typeface="Montaser Arabic"/>
                <a:cs typeface="Montaser Arabic"/>
                <a:sym typeface="Montaser Arabic"/>
              </a:rPr>
              <a:t>PRODUCTS</a:t>
            </a:r>
          </a:p>
        </p:txBody>
      </p:sp>
      <p:grpSp>
        <p:nvGrpSpPr>
          <p:cNvPr name="Group 26" id="26"/>
          <p:cNvGrpSpPr/>
          <p:nvPr/>
        </p:nvGrpSpPr>
        <p:grpSpPr>
          <a:xfrm rot="0">
            <a:off x="889559" y="5207522"/>
            <a:ext cx="2994292" cy="4851620"/>
            <a:chOff x="0" y="0"/>
            <a:chExt cx="788620" cy="1277793"/>
          </a:xfrm>
        </p:grpSpPr>
        <p:sp>
          <p:nvSpPr>
            <p:cNvPr name="Freeform 27" id="27"/>
            <p:cNvSpPr/>
            <p:nvPr/>
          </p:nvSpPr>
          <p:spPr>
            <a:xfrm flipH="false" flipV="false" rot="0">
              <a:off x="0" y="0"/>
              <a:ext cx="788620" cy="1277793"/>
            </a:xfrm>
            <a:custGeom>
              <a:avLst/>
              <a:gdLst/>
              <a:ahLst/>
              <a:cxnLst/>
              <a:rect r="r" b="b" t="t" l="l"/>
              <a:pathLst>
                <a:path h="1277793" w="788620">
                  <a:moveTo>
                    <a:pt x="131864" y="0"/>
                  </a:moveTo>
                  <a:lnTo>
                    <a:pt x="656757" y="0"/>
                  </a:lnTo>
                  <a:cubicBezTo>
                    <a:pt x="691729" y="0"/>
                    <a:pt x="725269" y="13893"/>
                    <a:pt x="749998" y="38622"/>
                  </a:cubicBezTo>
                  <a:cubicBezTo>
                    <a:pt x="774727" y="63351"/>
                    <a:pt x="788620" y="96891"/>
                    <a:pt x="788620" y="131864"/>
                  </a:cubicBezTo>
                  <a:lnTo>
                    <a:pt x="788620" y="1145929"/>
                  </a:lnTo>
                  <a:cubicBezTo>
                    <a:pt x="788620" y="1180902"/>
                    <a:pt x="774727" y="1214442"/>
                    <a:pt x="749998" y="1239171"/>
                  </a:cubicBezTo>
                  <a:cubicBezTo>
                    <a:pt x="725269" y="1263900"/>
                    <a:pt x="691729" y="1277793"/>
                    <a:pt x="656757" y="1277793"/>
                  </a:cubicBezTo>
                  <a:lnTo>
                    <a:pt x="131864" y="1277793"/>
                  </a:lnTo>
                  <a:cubicBezTo>
                    <a:pt x="96891" y="1277793"/>
                    <a:pt x="63351" y="1263900"/>
                    <a:pt x="38622" y="1239171"/>
                  </a:cubicBezTo>
                  <a:cubicBezTo>
                    <a:pt x="13893" y="1214442"/>
                    <a:pt x="0" y="1180902"/>
                    <a:pt x="0" y="1145929"/>
                  </a:cubicBezTo>
                  <a:lnTo>
                    <a:pt x="0" y="131864"/>
                  </a:lnTo>
                  <a:cubicBezTo>
                    <a:pt x="0" y="96891"/>
                    <a:pt x="13893" y="63351"/>
                    <a:pt x="38622" y="38622"/>
                  </a:cubicBezTo>
                  <a:cubicBezTo>
                    <a:pt x="63351" y="13893"/>
                    <a:pt x="96891" y="0"/>
                    <a:pt x="131864" y="0"/>
                  </a:cubicBezTo>
                  <a:close/>
                </a:path>
              </a:pathLst>
            </a:custGeom>
            <a:solidFill>
              <a:srgbClr val="240960">
                <a:alpha val="42745"/>
              </a:srgbClr>
            </a:solidFill>
          </p:spPr>
        </p:sp>
        <p:sp>
          <p:nvSpPr>
            <p:cNvPr name="TextBox 28" id="28"/>
            <p:cNvSpPr txBox="true"/>
            <p:nvPr/>
          </p:nvSpPr>
          <p:spPr>
            <a:xfrm>
              <a:off x="0" y="-57150"/>
              <a:ext cx="788620" cy="1334943"/>
            </a:xfrm>
            <a:prstGeom prst="rect">
              <a:avLst/>
            </a:prstGeom>
          </p:spPr>
          <p:txBody>
            <a:bodyPr anchor="ctr" rtlCol="false" tIns="50800" lIns="50800" bIns="50800" rIns="50800"/>
            <a:lstStyle/>
            <a:p>
              <a:pPr algn="ctr">
                <a:lnSpc>
                  <a:spcPts val="3467"/>
                </a:lnSpc>
              </a:pPr>
            </a:p>
          </p:txBody>
        </p:sp>
      </p:grpSp>
      <p:sp>
        <p:nvSpPr>
          <p:cNvPr name="AutoShape 29" id="29"/>
          <p:cNvSpPr/>
          <p:nvPr/>
        </p:nvSpPr>
        <p:spPr>
          <a:xfrm>
            <a:off x="2386705" y="4753962"/>
            <a:ext cx="0" cy="430457"/>
          </a:xfrm>
          <a:prstGeom prst="line">
            <a:avLst/>
          </a:prstGeom>
          <a:ln cap="flat" w="38100">
            <a:solidFill>
              <a:srgbClr val="FFFFFF"/>
            </a:solidFill>
            <a:prstDash val="solid"/>
            <a:headEnd type="none" len="sm" w="sm"/>
            <a:tailEnd type="none" len="sm" w="sm"/>
          </a:ln>
        </p:spPr>
      </p:sp>
      <p:sp>
        <p:nvSpPr>
          <p:cNvPr name="TextBox 30" id="30"/>
          <p:cNvSpPr txBox="true"/>
          <p:nvPr/>
        </p:nvSpPr>
        <p:spPr>
          <a:xfrm rot="0">
            <a:off x="889559" y="5555612"/>
            <a:ext cx="2994292" cy="3583940"/>
          </a:xfrm>
          <a:prstGeom prst="rect">
            <a:avLst/>
          </a:prstGeom>
        </p:spPr>
        <p:txBody>
          <a:bodyPr anchor="t" rtlCol="false" tIns="0" lIns="0" bIns="0" rIns="0">
            <a:spAutoFit/>
          </a:bodyPr>
          <a:lstStyle/>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Real time simulation</a:t>
            </a:r>
          </a:p>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Mood analyser</a:t>
            </a:r>
          </a:p>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Self-help station</a:t>
            </a:r>
          </a:p>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Query desk</a:t>
            </a:r>
          </a:p>
        </p:txBody>
      </p:sp>
      <p:sp>
        <p:nvSpPr>
          <p:cNvPr name="AutoShape 31" id="31"/>
          <p:cNvSpPr/>
          <p:nvPr/>
        </p:nvSpPr>
        <p:spPr>
          <a:xfrm>
            <a:off x="15584712" y="4726497"/>
            <a:ext cx="0" cy="481025"/>
          </a:xfrm>
          <a:prstGeom prst="line">
            <a:avLst/>
          </a:prstGeom>
          <a:ln cap="flat" w="38100">
            <a:solidFill>
              <a:srgbClr val="FFFFFF"/>
            </a:solidFill>
            <a:prstDash val="solid"/>
            <a:headEnd type="none" len="sm" w="sm"/>
            <a:tailEnd type="none" len="sm" w="sm"/>
          </a:ln>
        </p:spPr>
      </p:sp>
      <p:sp>
        <p:nvSpPr>
          <p:cNvPr name="AutoShape 32" id="32"/>
          <p:cNvSpPr/>
          <p:nvPr/>
        </p:nvSpPr>
        <p:spPr>
          <a:xfrm>
            <a:off x="8757770" y="5184419"/>
            <a:ext cx="6826942" cy="4052"/>
          </a:xfrm>
          <a:prstGeom prst="line">
            <a:avLst/>
          </a:prstGeom>
          <a:ln cap="flat" w="38100">
            <a:solidFill>
              <a:srgbClr val="FFFFFF"/>
            </a:solidFill>
            <a:prstDash val="solid"/>
            <a:headEnd type="none" len="sm" w="sm"/>
            <a:tailEnd type="none" len="sm" w="sm"/>
          </a:ln>
        </p:spPr>
      </p:sp>
      <p:sp>
        <p:nvSpPr>
          <p:cNvPr name="AutoShape 33" id="33"/>
          <p:cNvSpPr/>
          <p:nvPr/>
        </p:nvSpPr>
        <p:spPr>
          <a:xfrm>
            <a:off x="8776820" y="5184419"/>
            <a:ext cx="0" cy="481025"/>
          </a:xfrm>
          <a:prstGeom prst="line">
            <a:avLst/>
          </a:prstGeom>
          <a:ln cap="flat" w="38100">
            <a:solidFill>
              <a:srgbClr val="FFFFFF"/>
            </a:solidFill>
            <a:prstDash val="solid"/>
            <a:headEnd type="none" len="sm" w="sm"/>
            <a:tailEnd type="none" len="sm" w="sm"/>
          </a:ln>
        </p:spPr>
      </p:sp>
      <p:grpSp>
        <p:nvGrpSpPr>
          <p:cNvPr name="Group 34" id="34"/>
          <p:cNvGrpSpPr/>
          <p:nvPr/>
        </p:nvGrpSpPr>
        <p:grpSpPr>
          <a:xfrm rot="0">
            <a:off x="6852632" y="5694019"/>
            <a:ext cx="3857031" cy="699569"/>
            <a:chOff x="0" y="0"/>
            <a:chExt cx="1015843" cy="184249"/>
          </a:xfrm>
        </p:grpSpPr>
        <p:sp>
          <p:nvSpPr>
            <p:cNvPr name="Freeform 35" id="35"/>
            <p:cNvSpPr/>
            <p:nvPr/>
          </p:nvSpPr>
          <p:spPr>
            <a:xfrm flipH="false" flipV="false" rot="0">
              <a:off x="0" y="0"/>
              <a:ext cx="1015844" cy="184249"/>
            </a:xfrm>
            <a:custGeom>
              <a:avLst/>
              <a:gdLst/>
              <a:ahLst/>
              <a:cxnLst/>
              <a:rect r="r" b="b" t="t" l="l"/>
              <a:pathLst>
                <a:path h="184249" w="1015844">
                  <a:moveTo>
                    <a:pt x="92124" y="0"/>
                  </a:moveTo>
                  <a:lnTo>
                    <a:pt x="923719" y="0"/>
                  </a:lnTo>
                  <a:cubicBezTo>
                    <a:pt x="948152" y="0"/>
                    <a:pt x="971584" y="9706"/>
                    <a:pt x="988861" y="26983"/>
                  </a:cubicBezTo>
                  <a:cubicBezTo>
                    <a:pt x="1006138" y="44259"/>
                    <a:pt x="1015844" y="67691"/>
                    <a:pt x="1015844" y="92124"/>
                  </a:cubicBezTo>
                  <a:lnTo>
                    <a:pt x="1015844" y="92124"/>
                  </a:lnTo>
                  <a:cubicBezTo>
                    <a:pt x="1015844" y="143003"/>
                    <a:pt x="974598" y="184249"/>
                    <a:pt x="923719" y="184249"/>
                  </a:cubicBezTo>
                  <a:lnTo>
                    <a:pt x="92124" y="184249"/>
                  </a:lnTo>
                  <a:cubicBezTo>
                    <a:pt x="41245" y="184249"/>
                    <a:pt x="0" y="143003"/>
                    <a:pt x="0" y="92124"/>
                  </a:cubicBezTo>
                  <a:lnTo>
                    <a:pt x="0" y="92124"/>
                  </a:lnTo>
                  <a:cubicBezTo>
                    <a:pt x="0" y="41245"/>
                    <a:pt x="41245" y="0"/>
                    <a:pt x="92124" y="0"/>
                  </a:cubicBezTo>
                  <a:close/>
                </a:path>
              </a:pathLst>
            </a:custGeom>
            <a:solidFill>
              <a:srgbClr val="240960">
                <a:alpha val="42745"/>
              </a:srgbClr>
            </a:solidFill>
          </p:spPr>
        </p:sp>
        <p:sp>
          <p:nvSpPr>
            <p:cNvPr name="TextBox 36" id="36"/>
            <p:cNvSpPr txBox="true"/>
            <p:nvPr/>
          </p:nvSpPr>
          <p:spPr>
            <a:xfrm>
              <a:off x="0" y="-57150"/>
              <a:ext cx="1015843" cy="241399"/>
            </a:xfrm>
            <a:prstGeom prst="rect">
              <a:avLst/>
            </a:prstGeom>
          </p:spPr>
          <p:txBody>
            <a:bodyPr anchor="ctr" rtlCol="false" tIns="50800" lIns="50800" bIns="50800" rIns="50800"/>
            <a:lstStyle/>
            <a:p>
              <a:pPr algn="ctr">
                <a:lnSpc>
                  <a:spcPts val="3467"/>
                </a:lnSpc>
              </a:pPr>
            </a:p>
          </p:txBody>
        </p:sp>
      </p:grpSp>
      <p:sp>
        <p:nvSpPr>
          <p:cNvPr name="TextBox 37" id="37"/>
          <p:cNvSpPr txBox="true"/>
          <p:nvPr/>
        </p:nvSpPr>
        <p:spPr>
          <a:xfrm rot="0">
            <a:off x="7045155" y="5773243"/>
            <a:ext cx="3425230" cy="514350"/>
          </a:xfrm>
          <a:prstGeom prst="rect">
            <a:avLst/>
          </a:prstGeom>
        </p:spPr>
        <p:txBody>
          <a:bodyPr anchor="t" rtlCol="false" tIns="0" lIns="0" bIns="0" rIns="0">
            <a:spAutoFit/>
          </a:bodyPr>
          <a:lstStyle/>
          <a:p>
            <a:pPr algn="ctr">
              <a:lnSpc>
                <a:spcPts val="4200"/>
              </a:lnSpc>
            </a:pPr>
            <a:r>
              <a:rPr lang="en-US" sz="3000">
                <a:solidFill>
                  <a:srgbClr val="FFFFFF"/>
                </a:solidFill>
                <a:latin typeface="Montaser Arabic"/>
                <a:ea typeface="Montaser Arabic"/>
                <a:cs typeface="Montaser Arabic"/>
                <a:sym typeface="Montaser Arabic"/>
              </a:rPr>
              <a:t>In-House Analyser</a:t>
            </a:r>
          </a:p>
        </p:txBody>
      </p:sp>
      <p:grpSp>
        <p:nvGrpSpPr>
          <p:cNvPr name="Group 38" id="38"/>
          <p:cNvGrpSpPr/>
          <p:nvPr/>
        </p:nvGrpSpPr>
        <p:grpSpPr>
          <a:xfrm rot="0">
            <a:off x="6871682" y="6768618"/>
            <a:ext cx="3857031" cy="3216762"/>
            <a:chOff x="0" y="0"/>
            <a:chExt cx="1015843" cy="847213"/>
          </a:xfrm>
        </p:grpSpPr>
        <p:sp>
          <p:nvSpPr>
            <p:cNvPr name="Freeform 39" id="39"/>
            <p:cNvSpPr/>
            <p:nvPr/>
          </p:nvSpPr>
          <p:spPr>
            <a:xfrm flipH="false" flipV="false" rot="0">
              <a:off x="0" y="0"/>
              <a:ext cx="1015844" cy="847213"/>
            </a:xfrm>
            <a:custGeom>
              <a:avLst/>
              <a:gdLst/>
              <a:ahLst/>
              <a:cxnLst/>
              <a:rect r="r" b="b" t="t" l="l"/>
              <a:pathLst>
                <a:path h="847213" w="1015844">
                  <a:moveTo>
                    <a:pt x="102368" y="0"/>
                  </a:moveTo>
                  <a:lnTo>
                    <a:pt x="913475" y="0"/>
                  </a:lnTo>
                  <a:cubicBezTo>
                    <a:pt x="970012" y="0"/>
                    <a:pt x="1015844" y="45832"/>
                    <a:pt x="1015844" y="102368"/>
                  </a:cubicBezTo>
                  <a:lnTo>
                    <a:pt x="1015844" y="744845"/>
                  </a:lnTo>
                  <a:cubicBezTo>
                    <a:pt x="1015844" y="801381"/>
                    <a:pt x="970012" y="847213"/>
                    <a:pt x="913475" y="847213"/>
                  </a:cubicBezTo>
                  <a:lnTo>
                    <a:pt x="102368" y="847213"/>
                  </a:lnTo>
                  <a:cubicBezTo>
                    <a:pt x="45832" y="847213"/>
                    <a:pt x="0" y="801381"/>
                    <a:pt x="0" y="744845"/>
                  </a:cubicBezTo>
                  <a:lnTo>
                    <a:pt x="0" y="102368"/>
                  </a:lnTo>
                  <a:cubicBezTo>
                    <a:pt x="0" y="45832"/>
                    <a:pt x="45832" y="0"/>
                    <a:pt x="102368" y="0"/>
                  </a:cubicBezTo>
                  <a:close/>
                </a:path>
              </a:pathLst>
            </a:custGeom>
            <a:solidFill>
              <a:srgbClr val="240960">
                <a:alpha val="42745"/>
              </a:srgbClr>
            </a:solidFill>
          </p:spPr>
        </p:sp>
        <p:sp>
          <p:nvSpPr>
            <p:cNvPr name="TextBox 40" id="40"/>
            <p:cNvSpPr txBox="true"/>
            <p:nvPr/>
          </p:nvSpPr>
          <p:spPr>
            <a:xfrm>
              <a:off x="0" y="-57150"/>
              <a:ext cx="1015843" cy="904363"/>
            </a:xfrm>
            <a:prstGeom prst="rect">
              <a:avLst/>
            </a:prstGeom>
          </p:spPr>
          <p:txBody>
            <a:bodyPr anchor="ctr" rtlCol="false" tIns="50800" lIns="50800" bIns="50800" rIns="50800"/>
            <a:lstStyle/>
            <a:p>
              <a:pPr algn="ctr">
                <a:lnSpc>
                  <a:spcPts val="3467"/>
                </a:lnSpc>
              </a:pPr>
            </a:p>
          </p:txBody>
        </p:sp>
      </p:grpSp>
      <p:sp>
        <p:nvSpPr>
          <p:cNvPr name="AutoShape 41" id="41"/>
          <p:cNvSpPr/>
          <p:nvPr/>
        </p:nvSpPr>
        <p:spPr>
          <a:xfrm>
            <a:off x="8800197" y="6287593"/>
            <a:ext cx="0" cy="481025"/>
          </a:xfrm>
          <a:prstGeom prst="line">
            <a:avLst/>
          </a:prstGeom>
          <a:ln cap="flat" w="38100">
            <a:solidFill>
              <a:srgbClr val="FFFFFF"/>
            </a:solidFill>
            <a:prstDash val="solid"/>
            <a:headEnd type="none" len="sm" w="sm"/>
            <a:tailEnd type="none" len="sm" w="sm"/>
          </a:ln>
        </p:spPr>
      </p:sp>
      <p:sp>
        <p:nvSpPr>
          <p:cNvPr name="TextBox 42" id="42"/>
          <p:cNvSpPr txBox="true"/>
          <p:nvPr/>
        </p:nvSpPr>
        <p:spPr>
          <a:xfrm rot="0">
            <a:off x="7304561" y="6863868"/>
            <a:ext cx="2994292" cy="3069590"/>
          </a:xfrm>
          <a:prstGeom prst="rect">
            <a:avLst/>
          </a:prstGeom>
        </p:spPr>
        <p:txBody>
          <a:bodyPr anchor="t" rtlCol="false" tIns="0" lIns="0" bIns="0" rIns="0">
            <a:spAutoFit/>
          </a:bodyPr>
          <a:lstStyle/>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Situation analyser</a:t>
            </a:r>
          </a:p>
          <a:p>
            <a:pPr algn="l">
              <a:lnSpc>
                <a:spcPts val="4060"/>
              </a:lnSpc>
            </a:pPr>
          </a:p>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Realtime training for bias</a:t>
            </a:r>
          </a:p>
        </p:txBody>
      </p:sp>
      <p:sp>
        <p:nvSpPr>
          <p:cNvPr name="AutoShape 43" id="43"/>
          <p:cNvSpPr/>
          <p:nvPr/>
        </p:nvSpPr>
        <p:spPr>
          <a:xfrm>
            <a:off x="15584712" y="5131737"/>
            <a:ext cx="0" cy="481025"/>
          </a:xfrm>
          <a:prstGeom prst="line">
            <a:avLst/>
          </a:prstGeom>
          <a:ln cap="flat" w="38100">
            <a:solidFill>
              <a:srgbClr val="FFFFFF"/>
            </a:solidFill>
            <a:prstDash val="solid"/>
            <a:headEnd type="none" len="sm" w="sm"/>
            <a:tailEnd type="none" len="sm" w="sm"/>
          </a:ln>
        </p:spPr>
      </p:sp>
      <p:grpSp>
        <p:nvGrpSpPr>
          <p:cNvPr name="Group 44" id="44"/>
          <p:cNvGrpSpPr/>
          <p:nvPr/>
        </p:nvGrpSpPr>
        <p:grpSpPr>
          <a:xfrm rot="0">
            <a:off x="13618097" y="5588023"/>
            <a:ext cx="3857031" cy="699569"/>
            <a:chOff x="0" y="0"/>
            <a:chExt cx="1015843" cy="184249"/>
          </a:xfrm>
        </p:grpSpPr>
        <p:sp>
          <p:nvSpPr>
            <p:cNvPr name="Freeform 45" id="45"/>
            <p:cNvSpPr/>
            <p:nvPr/>
          </p:nvSpPr>
          <p:spPr>
            <a:xfrm flipH="false" flipV="false" rot="0">
              <a:off x="0" y="0"/>
              <a:ext cx="1015844" cy="184249"/>
            </a:xfrm>
            <a:custGeom>
              <a:avLst/>
              <a:gdLst/>
              <a:ahLst/>
              <a:cxnLst/>
              <a:rect r="r" b="b" t="t" l="l"/>
              <a:pathLst>
                <a:path h="184249" w="1015844">
                  <a:moveTo>
                    <a:pt x="92124" y="0"/>
                  </a:moveTo>
                  <a:lnTo>
                    <a:pt x="923719" y="0"/>
                  </a:lnTo>
                  <a:cubicBezTo>
                    <a:pt x="948152" y="0"/>
                    <a:pt x="971584" y="9706"/>
                    <a:pt x="988861" y="26983"/>
                  </a:cubicBezTo>
                  <a:cubicBezTo>
                    <a:pt x="1006138" y="44259"/>
                    <a:pt x="1015844" y="67691"/>
                    <a:pt x="1015844" y="92124"/>
                  </a:cubicBezTo>
                  <a:lnTo>
                    <a:pt x="1015844" y="92124"/>
                  </a:lnTo>
                  <a:cubicBezTo>
                    <a:pt x="1015844" y="143003"/>
                    <a:pt x="974598" y="184249"/>
                    <a:pt x="923719" y="184249"/>
                  </a:cubicBezTo>
                  <a:lnTo>
                    <a:pt x="92124" y="184249"/>
                  </a:lnTo>
                  <a:cubicBezTo>
                    <a:pt x="41245" y="184249"/>
                    <a:pt x="0" y="143003"/>
                    <a:pt x="0" y="92124"/>
                  </a:cubicBezTo>
                  <a:lnTo>
                    <a:pt x="0" y="92124"/>
                  </a:lnTo>
                  <a:cubicBezTo>
                    <a:pt x="0" y="41245"/>
                    <a:pt x="41245" y="0"/>
                    <a:pt x="92124" y="0"/>
                  </a:cubicBezTo>
                  <a:close/>
                </a:path>
              </a:pathLst>
            </a:custGeom>
            <a:solidFill>
              <a:srgbClr val="240960">
                <a:alpha val="42745"/>
              </a:srgbClr>
            </a:solidFill>
          </p:spPr>
        </p:sp>
        <p:sp>
          <p:nvSpPr>
            <p:cNvPr name="TextBox 46" id="46"/>
            <p:cNvSpPr txBox="true"/>
            <p:nvPr/>
          </p:nvSpPr>
          <p:spPr>
            <a:xfrm>
              <a:off x="0" y="-57150"/>
              <a:ext cx="1015843" cy="241399"/>
            </a:xfrm>
            <a:prstGeom prst="rect">
              <a:avLst/>
            </a:prstGeom>
          </p:spPr>
          <p:txBody>
            <a:bodyPr anchor="ctr" rtlCol="false" tIns="50800" lIns="50800" bIns="50800" rIns="50800"/>
            <a:lstStyle/>
            <a:p>
              <a:pPr algn="ctr">
                <a:lnSpc>
                  <a:spcPts val="3467"/>
                </a:lnSpc>
              </a:pPr>
            </a:p>
          </p:txBody>
        </p:sp>
      </p:grpSp>
      <p:sp>
        <p:nvSpPr>
          <p:cNvPr name="TextBox 47" id="47"/>
          <p:cNvSpPr txBox="true"/>
          <p:nvPr/>
        </p:nvSpPr>
        <p:spPr>
          <a:xfrm rot="0">
            <a:off x="14780792" y="5650862"/>
            <a:ext cx="1531640" cy="514350"/>
          </a:xfrm>
          <a:prstGeom prst="rect">
            <a:avLst/>
          </a:prstGeom>
        </p:spPr>
        <p:txBody>
          <a:bodyPr anchor="t" rtlCol="false" tIns="0" lIns="0" bIns="0" rIns="0">
            <a:spAutoFit/>
          </a:bodyPr>
          <a:lstStyle/>
          <a:p>
            <a:pPr algn="ctr">
              <a:lnSpc>
                <a:spcPts val="4200"/>
              </a:lnSpc>
            </a:pPr>
            <a:r>
              <a:rPr lang="en-US" sz="3000">
                <a:solidFill>
                  <a:srgbClr val="FFFFFF"/>
                </a:solidFill>
                <a:latin typeface="Montaser Arabic"/>
                <a:ea typeface="Montaser Arabic"/>
                <a:cs typeface="Montaser Arabic"/>
                <a:sym typeface="Montaser Arabic"/>
              </a:rPr>
              <a:t>Website</a:t>
            </a:r>
          </a:p>
        </p:txBody>
      </p:sp>
      <p:sp>
        <p:nvSpPr>
          <p:cNvPr name="TextBox 48" id="48"/>
          <p:cNvSpPr txBox="true"/>
          <p:nvPr/>
        </p:nvSpPr>
        <p:spPr>
          <a:xfrm rot="0">
            <a:off x="14087566" y="7068643"/>
            <a:ext cx="2994292" cy="2555240"/>
          </a:xfrm>
          <a:prstGeom prst="rect">
            <a:avLst/>
          </a:prstGeom>
        </p:spPr>
        <p:txBody>
          <a:bodyPr anchor="t" rtlCol="false" tIns="0" lIns="0" bIns="0" rIns="0">
            <a:spAutoFit/>
          </a:bodyPr>
          <a:lstStyle/>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VR System regenration</a:t>
            </a:r>
          </a:p>
          <a:p>
            <a:pPr algn="l">
              <a:lnSpc>
                <a:spcPts val="4060"/>
              </a:lnSpc>
            </a:pPr>
          </a:p>
          <a:p>
            <a:pPr algn="l" marL="626112" indent="-313056" lvl="1">
              <a:lnSpc>
                <a:spcPts val="4060"/>
              </a:lnSpc>
              <a:buFont typeface="Arial"/>
              <a:buChar char="•"/>
            </a:pPr>
            <a:r>
              <a:rPr lang="en-US" sz="2900">
                <a:solidFill>
                  <a:srgbClr val="FFFFFF"/>
                </a:solidFill>
                <a:latin typeface="Canva Sans"/>
                <a:ea typeface="Canva Sans"/>
                <a:cs typeface="Canva Sans"/>
                <a:sym typeface="Canva Sans"/>
              </a:rPr>
              <a:t>Record maintanance</a:t>
            </a:r>
          </a:p>
        </p:txBody>
      </p:sp>
      <p:sp>
        <p:nvSpPr>
          <p:cNvPr name="AutoShape 49" id="49"/>
          <p:cNvSpPr/>
          <p:nvPr/>
        </p:nvSpPr>
        <p:spPr>
          <a:xfrm>
            <a:off x="15584712" y="6360450"/>
            <a:ext cx="0" cy="481025"/>
          </a:xfrm>
          <a:prstGeom prst="line">
            <a:avLst/>
          </a:prstGeom>
          <a:ln cap="flat" w="38100">
            <a:solidFill>
              <a:srgbClr val="FFFFFF"/>
            </a:solidFill>
            <a:prstDash val="solid"/>
            <a:headEnd type="none" len="sm" w="sm"/>
            <a:tailEnd type="none" len="sm" w="sm"/>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Freeform 3" id="3"/>
          <p:cNvSpPr/>
          <p:nvPr/>
        </p:nvSpPr>
        <p:spPr>
          <a:xfrm flipH="false" flipV="false" rot="0">
            <a:off x="12505577" y="457039"/>
            <a:ext cx="6697379" cy="9372922"/>
          </a:xfrm>
          <a:custGeom>
            <a:avLst/>
            <a:gdLst/>
            <a:ahLst/>
            <a:cxnLst/>
            <a:rect r="r" b="b" t="t" l="l"/>
            <a:pathLst>
              <a:path h="9372922" w="6697379">
                <a:moveTo>
                  <a:pt x="0" y="0"/>
                </a:moveTo>
                <a:lnTo>
                  <a:pt x="6697380" y="0"/>
                </a:lnTo>
                <a:lnTo>
                  <a:pt x="6697380" y="9372922"/>
                </a:lnTo>
                <a:lnTo>
                  <a:pt x="0" y="937292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3394786" y="1710214"/>
            <a:ext cx="4918963" cy="6866572"/>
          </a:xfrm>
          <a:custGeom>
            <a:avLst/>
            <a:gdLst/>
            <a:ahLst/>
            <a:cxnLst/>
            <a:rect r="r" b="b" t="t" l="l"/>
            <a:pathLst>
              <a:path h="6866572" w="4918963">
                <a:moveTo>
                  <a:pt x="0" y="0"/>
                </a:moveTo>
                <a:lnTo>
                  <a:pt x="4918962" y="0"/>
                </a:lnTo>
                <a:lnTo>
                  <a:pt x="4918962" y="6866572"/>
                </a:lnTo>
                <a:lnTo>
                  <a:pt x="0" y="686657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750286" y="536398"/>
            <a:ext cx="12644500" cy="3098149"/>
          </a:xfrm>
          <a:prstGeom prst="rect">
            <a:avLst/>
          </a:prstGeom>
        </p:spPr>
        <p:txBody>
          <a:bodyPr anchor="t" rtlCol="false" tIns="0" lIns="0" bIns="0" rIns="0">
            <a:spAutoFit/>
          </a:bodyPr>
          <a:lstStyle/>
          <a:p>
            <a:pPr algn="l">
              <a:lnSpc>
                <a:spcPts val="12460"/>
              </a:lnSpc>
              <a:spcBef>
                <a:spcPct val="0"/>
              </a:spcBef>
            </a:pPr>
            <a:r>
              <a:rPr lang="en-US" sz="8900">
                <a:solidFill>
                  <a:srgbClr val="FFFFFF"/>
                </a:solidFill>
                <a:latin typeface="Anton"/>
                <a:ea typeface="Anton"/>
                <a:cs typeface="Anton"/>
                <a:sym typeface="Anton"/>
              </a:rPr>
              <a:t>MOOD ANALYSER USING GOOGLE API</a:t>
            </a:r>
          </a:p>
        </p:txBody>
      </p:sp>
      <p:sp>
        <p:nvSpPr>
          <p:cNvPr name="TextBox 6" id="6"/>
          <p:cNvSpPr txBox="true"/>
          <p:nvPr/>
        </p:nvSpPr>
        <p:spPr>
          <a:xfrm rot="0">
            <a:off x="413833" y="9153525"/>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07</a:t>
            </a:r>
          </a:p>
        </p:txBody>
      </p:sp>
      <p:sp>
        <p:nvSpPr>
          <p:cNvPr name="TextBox 7" id="7"/>
          <p:cNvSpPr txBox="true"/>
          <p:nvPr/>
        </p:nvSpPr>
        <p:spPr>
          <a:xfrm rot="0">
            <a:off x="750286" y="3937646"/>
            <a:ext cx="10386231" cy="4672411"/>
          </a:xfrm>
          <a:prstGeom prst="rect">
            <a:avLst/>
          </a:prstGeom>
        </p:spPr>
        <p:txBody>
          <a:bodyPr anchor="t" rtlCol="false" tIns="0" lIns="0" bIns="0" rIns="0">
            <a:spAutoFit/>
          </a:bodyPr>
          <a:lstStyle/>
          <a:p>
            <a:pPr algn="just">
              <a:lnSpc>
                <a:spcPts val="4674"/>
              </a:lnSpc>
            </a:pPr>
            <a:r>
              <a:rPr lang="en-US" sz="2554">
                <a:solidFill>
                  <a:srgbClr val="FFFFFF"/>
                </a:solidFill>
                <a:latin typeface="Montaser Arabic"/>
                <a:ea typeface="Montaser Arabic"/>
                <a:cs typeface="Montaser Arabic"/>
                <a:sym typeface="Montaser Arabic"/>
              </a:rPr>
              <a:t>Our project uses a mood analysis tool that leverages Google’s  Image processing API to detect emotions from visual input. By analyzing facial expressions, the system identifies whether the mood expressed is positive, negative, or neutral. The results are displayed in real time, providing users with clear feedback on emotional patterns. This tool can be applied in workplace settings to enhance self-awareness, communication, and emotional intelligence.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666" r="0" b="-16666"/>
            </a:stretch>
          </a:blipFill>
        </p:spPr>
      </p:sp>
      <p:sp>
        <p:nvSpPr>
          <p:cNvPr name="TextBox 3" id="3"/>
          <p:cNvSpPr txBox="true"/>
          <p:nvPr/>
        </p:nvSpPr>
        <p:spPr>
          <a:xfrm rot="0">
            <a:off x="16388820" y="8757924"/>
            <a:ext cx="1229733" cy="895978"/>
          </a:xfrm>
          <a:prstGeom prst="rect">
            <a:avLst/>
          </a:prstGeom>
        </p:spPr>
        <p:txBody>
          <a:bodyPr anchor="t" rtlCol="false" tIns="0" lIns="0" bIns="0" rIns="0">
            <a:spAutoFit/>
          </a:bodyPr>
          <a:lstStyle/>
          <a:p>
            <a:pPr algn="ctr">
              <a:lnSpc>
                <a:spcPts val="7279"/>
              </a:lnSpc>
              <a:spcBef>
                <a:spcPct val="0"/>
              </a:spcBef>
            </a:pPr>
            <a:r>
              <a:rPr lang="en-US" sz="5199">
                <a:solidFill>
                  <a:srgbClr val="FFFFFF"/>
                </a:solidFill>
                <a:latin typeface="RQND Pro"/>
                <a:ea typeface="RQND Pro"/>
                <a:cs typeface="RQND Pro"/>
                <a:sym typeface="RQND Pro"/>
              </a:rPr>
              <a:t>08</a:t>
            </a:r>
          </a:p>
        </p:txBody>
      </p:sp>
      <p:sp>
        <p:nvSpPr>
          <p:cNvPr name="TextBox 4" id="4"/>
          <p:cNvSpPr txBox="true"/>
          <p:nvPr/>
        </p:nvSpPr>
        <p:spPr>
          <a:xfrm rot="0">
            <a:off x="2456536" y="497413"/>
            <a:ext cx="13739461" cy="3155426"/>
          </a:xfrm>
          <a:prstGeom prst="rect">
            <a:avLst/>
          </a:prstGeom>
        </p:spPr>
        <p:txBody>
          <a:bodyPr anchor="t" rtlCol="false" tIns="0" lIns="0" bIns="0" rIns="0">
            <a:spAutoFit/>
          </a:bodyPr>
          <a:lstStyle/>
          <a:p>
            <a:pPr algn="l">
              <a:lnSpc>
                <a:spcPts val="12451"/>
              </a:lnSpc>
            </a:pPr>
            <a:r>
              <a:rPr lang="en-US" sz="10206">
                <a:solidFill>
                  <a:srgbClr val="FFFFFF"/>
                </a:solidFill>
                <a:latin typeface="Anton"/>
                <a:ea typeface="Anton"/>
                <a:cs typeface="Anton"/>
                <a:sym typeface="Anton"/>
              </a:rPr>
              <a:t>REALTIME SIMULATION USING META XR &amp; UNITY</a:t>
            </a:r>
          </a:p>
        </p:txBody>
      </p:sp>
      <p:sp>
        <p:nvSpPr>
          <p:cNvPr name="TextBox 5" id="5"/>
          <p:cNvSpPr txBox="true"/>
          <p:nvPr/>
        </p:nvSpPr>
        <p:spPr>
          <a:xfrm rot="0">
            <a:off x="2584343" y="3797137"/>
            <a:ext cx="13483848" cy="5678357"/>
          </a:xfrm>
          <a:prstGeom prst="rect">
            <a:avLst/>
          </a:prstGeom>
        </p:spPr>
        <p:txBody>
          <a:bodyPr anchor="t" rtlCol="false" tIns="0" lIns="0" bIns="0" rIns="0">
            <a:spAutoFit/>
          </a:bodyPr>
          <a:lstStyle/>
          <a:p>
            <a:pPr algn="just">
              <a:lnSpc>
                <a:spcPts val="4550"/>
              </a:lnSpc>
            </a:pPr>
            <a:r>
              <a:rPr lang="en-US" sz="2677">
                <a:solidFill>
                  <a:srgbClr val="FFFFFF"/>
                </a:solidFill>
                <a:latin typeface="Montaser Arabic"/>
                <a:ea typeface="Montaser Arabic"/>
                <a:cs typeface="Montaser Arabic"/>
                <a:sym typeface="Montaser Arabic"/>
              </a:rPr>
              <a:t>We built a real-time immersive simulation using the Meta XR platform and Unity, designed to help employees experience workplace bias and microaggressions from different perspectives. Instead of traditional training, our simulation places the user inside realistic workplace scenarios where they can interact, make decisions, and immediately see the impact of their choices.</a:t>
            </a:r>
          </a:p>
          <a:p>
            <a:pPr algn="just">
              <a:lnSpc>
                <a:spcPts val="4550"/>
              </a:lnSpc>
            </a:pPr>
            <a:r>
              <a:rPr lang="en-US" sz="2677">
                <a:solidFill>
                  <a:srgbClr val="FFFFFF"/>
                </a:solidFill>
                <a:latin typeface="Montaser Arabic"/>
                <a:ea typeface="Montaser Arabic"/>
                <a:cs typeface="Montaser Arabic"/>
                <a:sym typeface="Montaser Arabic"/>
              </a:rPr>
              <a:t>Powered by Unity’s 3D environment and Meta XR’s immersive capabilities, the simulation creates lifelike experiences that foster empathy, self-reflection, and behavioral change. Users don’t just learn about bias — they feel it first-hand, making the training more impactful and memorable.</a:t>
            </a:r>
          </a:p>
          <a:p>
            <a:pPr algn="just">
              <a:lnSpc>
                <a:spcPts val="4550"/>
              </a:lnSpc>
            </a:pPr>
          </a:p>
        </p:txBody>
      </p:sp>
      <p:sp>
        <p:nvSpPr>
          <p:cNvPr name="Freeform 6" id="6"/>
          <p:cNvSpPr/>
          <p:nvPr/>
        </p:nvSpPr>
        <p:spPr>
          <a:xfrm flipH="false" flipV="false" rot="0">
            <a:off x="3880901" y="1640144"/>
            <a:ext cx="2961265" cy="2907424"/>
          </a:xfrm>
          <a:custGeom>
            <a:avLst/>
            <a:gdLst/>
            <a:ahLst/>
            <a:cxnLst/>
            <a:rect r="r" b="b" t="t" l="l"/>
            <a:pathLst>
              <a:path h="2907424" w="2961265">
                <a:moveTo>
                  <a:pt x="0" y="0"/>
                </a:moveTo>
                <a:lnTo>
                  <a:pt x="2961265" y="0"/>
                </a:lnTo>
                <a:lnTo>
                  <a:pt x="2961265" y="2907423"/>
                </a:lnTo>
                <a:lnTo>
                  <a:pt x="0" y="2907423"/>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DAGxVbdiYGU</dc:identifier>
  <dcterms:modified xsi:type="dcterms:W3CDTF">2011-08-01T06:04:30Z</dcterms:modified>
  <cp:revision>1</cp:revision>
  <dc:title>THE BIG IDEA- CODELANDERS</dc:title>
</cp:coreProperties>
</file>

<file path=docProps/thumbnail.jpeg>
</file>